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298" r:id="rId4"/>
    <p:sldMasterId id="2147484311" r:id="rId5"/>
  </p:sldMasterIdLst>
  <p:notesMasterIdLst>
    <p:notesMasterId r:id="rId26"/>
  </p:notesMasterIdLst>
  <p:handoutMasterIdLst>
    <p:handoutMasterId r:id="rId27"/>
  </p:handoutMasterIdLst>
  <p:sldIdLst>
    <p:sldId id="412" r:id="rId6"/>
    <p:sldId id="413" r:id="rId7"/>
    <p:sldId id="414" r:id="rId8"/>
    <p:sldId id="416" r:id="rId9"/>
    <p:sldId id="268" r:id="rId10"/>
    <p:sldId id="330" r:id="rId11"/>
    <p:sldId id="302" r:id="rId12"/>
    <p:sldId id="339" r:id="rId13"/>
    <p:sldId id="294" r:id="rId14"/>
    <p:sldId id="305" r:id="rId15"/>
    <p:sldId id="326" r:id="rId16"/>
    <p:sldId id="313" r:id="rId17"/>
    <p:sldId id="356" r:id="rId18"/>
    <p:sldId id="317" r:id="rId19"/>
    <p:sldId id="347" r:id="rId20"/>
    <p:sldId id="359" r:id="rId21"/>
    <p:sldId id="309" r:id="rId22"/>
    <p:sldId id="323" r:id="rId23"/>
    <p:sldId id="318" r:id="rId24"/>
    <p:sldId id="350" r:id="rId25"/>
  </p:sldIdLst>
  <p:sldSz cx="9144000" cy="6858000" type="screen4x3"/>
  <p:notesSz cx="6980238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728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9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FF00"/>
    <a:srgbClr val="FF00FF"/>
    <a:srgbClr val="9900FF"/>
    <a:srgbClr val="FF6600"/>
    <a:srgbClr val="FFFF00"/>
    <a:srgbClr val="E0DFDB"/>
    <a:srgbClr val="DCD9D5"/>
    <a:srgbClr val="E3E0DD"/>
    <a:srgbClr val="DBD8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F63F90-8238-439E-AD6D-4932D716A4D2}" v="12" dt="2024-01-02T21:05:17.746"/>
    <p1510:client id="{9C6B78C7-7707-435F-966C-18FBA795D193}" v="19" dt="2024-01-02T21:56:11.1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57" autoAdjust="0"/>
    <p:restoredTop sz="94451" autoAdjust="0"/>
  </p:normalViewPr>
  <p:slideViewPr>
    <p:cSldViewPr snapToGrid="0" snapToObjects="1">
      <p:cViewPr varScale="1">
        <p:scale>
          <a:sx n="84" d="100"/>
          <a:sy n="84" d="100"/>
        </p:scale>
        <p:origin x="90" y="564"/>
      </p:cViewPr>
      <p:guideLst>
        <p:guide pos="1728"/>
        <p:guide orient="horz" pos="2160"/>
      </p:guideLst>
    </p:cSldViewPr>
  </p:slideViewPr>
  <p:outlineViewPr>
    <p:cViewPr>
      <p:scale>
        <a:sx n="33" d="100"/>
        <a:sy n="33" d="100"/>
      </p:scale>
      <p:origin x="0" y="450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3498" y="78"/>
      </p:cViewPr>
      <p:guideLst>
        <p:guide orient="horz" pos="2880"/>
        <p:guide pos="219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25402" cy="459074"/>
          </a:xfrm>
          <a:prstGeom prst="rect">
            <a:avLst/>
          </a:prstGeom>
        </p:spPr>
        <p:txBody>
          <a:bodyPr vert="horz" lIns="89725" tIns="44862" rIns="89725" bIns="448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3258" y="0"/>
            <a:ext cx="3025402" cy="459074"/>
          </a:xfrm>
          <a:prstGeom prst="rect">
            <a:avLst/>
          </a:prstGeom>
        </p:spPr>
        <p:txBody>
          <a:bodyPr vert="horz" lIns="89725" tIns="44862" rIns="89725" bIns="44862" rtlCol="0"/>
          <a:lstStyle>
            <a:lvl1pPr algn="r">
              <a:defRPr sz="1200"/>
            </a:lvl1pPr>
          </a:lstStyle>
          <a:p>
            <a:fld id="{EC857CC2-C74A-4F72-A517-58941ACC28CF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684928"/>
            <a:ext cx="3025402" cy="459074"/>
          </a:xfrm>
          <a:prstGeom prst="rect">
            <a:avLst/>
          </a:prstGeom>
        </p:spPr>
        <p:txBody>
          <a:bodyPr vert="horz" lIns="89725" tIns="44862" rIns="89725" bIns="448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3258" y="8684928"/>
            <a:ext cx="3025402" cy="459074"/>
          </a:xfrm>
          <a:prstGeom prst="rect">
            <a:avLst/>
          </a:prstGeom>
        </p:spPr>
        <p:txBody>
          <a:bodyPr vert="horz" lIns="89725" tIns="44862" rIns="89725" bIns="44862" rtlCol="0" anchor="b"/>
          <a:lstStyle>
            <a:lvl1pPr algn="r">
              <a:defRPr sz="1200"/>
            </a:lvl1pPr>
          </a:lstStyle>
          <a:p>
            <a:fld id="{52DD97FB-BA10-47B8-9C35-24F405AFD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16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4189" cy="457200"/>
          </a:xfrm>
          <a:prstGeom prst="rect">
            <a:avLst/>
          </a:prstGeom>
        </p:spPr>
        <p:txBody>
          <a:bodyPr vert="horz" lIns="90739" tIns="45369" rIns="90739" bIns="4536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4463" y="0"/>
            <a:ext cx="3024188" cy="457200"/>
          </a:xfrm>
          <a:prstGeom prst="rect">
            <a:avLst/>
          </a:prstGeom>
        </p:spPr>
        <p:txBody>
          <a:bodyPr vert="horz" lIns="90739" tIns="45369" rIns="90739" bIns="45369" rtlCol="0"/>
          <a:lstStyle>
            <a:lvl1pPr algn="r">
              <a:defRPr sz="1200"/>
            </a:lvl1pPr>
          </a:lstStyle>
          <a:p>
            <a:fld id="{ABA3B7AB-CE27-4F56-83E4-63EB032BBE64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39" tIns="45369" rIns="90739" bIns="4536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2" y="4343400"/>
            <a:ext cx="5583238" cy="4114800"/>
          </a:xfrm>
          <a:prstGeom prst="rect">
            <a:avLst/>
          </a:prstGeom>
        </p:spPr>
        <p:txBody>
          <a:bodyPr vert="horz" lIns="90739" tIns="45369" rIns="90739" bIns="4536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685213"/>
            <a:ext cx="3024189" cy="457200"/>
          </a:xfrm>
          <a:prstGeom prst="rect">
            <a:avLst/>
          </a:prstGeom>
        </p:spPr>
        <p:txBody>
          <a:bodyPr vert="horz" lIns="90739" tIns="45369" rIns="90739" bIns="4536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4463" y="8685213"/>
            <a:ext cx="3024188" cy="457200"/>
          </a:xfrm>
          <a:prstGeom prst="rect">
            <a:avLst/>
          </a:prstGeom>
        </p:spPr>
        <p:txBody>
          <a:bodyPr vert="horz" lIns="90739" tIns="45369" rIns="90739" bIns="45369" rtlCol="0" anchor="b"/>
          <a:lstStyle>
            <a:lvl1pPr algn="r">
              <a:defRPr sz="1200"/>
            </a:lvl1pPr>
          </a:lstStyle>
          <a:p>
            <a:fld id="{BFE33081-2B90-4252-BFCF-5F8E0990B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75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E33081-2B90-4252-BFCF-5F8E0990B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96982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E33081-2B90-4252-BFCF-5F8E0990B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68675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E33081-2B90-4252-BFCF-5F8E0990B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89345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E33081-2B90-4252-BFCF-5F8E0990B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77880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E33081-2B90-4252-BFCF-5F8E0990B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25230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E33081-2B90-4252-BFCF-5F8E0990B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9606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E33081-2B90-4252-BFCF-5F8E0990B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7797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E33081-2B90-4252-BFCF-5F8E0990B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52084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E33081-2B90-4252-BFCF-5F8E0990B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35521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E33081-2B90-4252-BFCF-5F8E0990B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011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E33081-2B90-4252-BFCF-5F8E0990B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019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E33081-2B90-4252-BFCF-5F8E0990B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4889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33081-2B90-4252-BFCF-5F8E0990B6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98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33081-2B90-4252-BFCF-5F8E0990B6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567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33081-2B90-4252-BFCF-5F8E0990B6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921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33081-2B90-4252-BFCF-5F8E0990B6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43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33081-2B90-4252-BFCF-5F8E0990B68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230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33081-2B90-4252-BFCF-5F8E0990B68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50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2743" y="802299"/>
            <a:ext cx="5618514" cy="2541431"/>
          </a:xfrm>
        </p:spPr>
        <p:txBody>
          <a:bodyPr bIns="0"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0D69D9-6832-4763-9B52-45ED83C727EE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pPr>
              <a:defRPr/>
            </a:pPr>
            <a:fld id="{4D0BF22B-C949-4C1C-83B0-1A164238E4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762742" y="355557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5912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A2D890-3B0C-450E-AEA4-4ACBAAD3AE80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92E14-3D37-4D52-8F63-9CA07713F4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47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CBD37D-F1D7-48E6-815A-25E9D2B6014A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9BC70-AFC1-4F0F-B63C-AEFAB8294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613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0D27A8-5BAD-4310-875B-92522007CCB2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9FFE1E-60AC-4CE8-80D6-E0839B035C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23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0D69D9-6832-4763-9B52-45ED83C727EE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pPr>
              <a:defRPr/>
            </a:pPr>
            <a:fld id="{4D0BF22B-C949-4C1C-83B0-1A164238E4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400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AA4C60-B3D6-466D-A78A-641CD7CCB030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D6897-B9BC-4271-841C-65FE8CDB54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02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8D370-C49C-4752-BC2B-165ECEB313EB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AE390A-94F6-4A16-8177-E12C160140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5508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B99344-6322-4BE1-B700-B6593A2EC82B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E3999A-C268-4651-92CC-509E7048E2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9220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5578DB-AEAE-4016-A05A-B43D1CB2645B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5D4FD-7E10-4A1D-9B92-4CFBDDBEC1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566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0D27A8-5BAD-4310-875B-92522007CCB2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9FFE1E-60AC-4CE8-80D6-E0839B035C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928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9FE196-97E0-445F-BE34-33020E1DE576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D1ABC-FFA2-4F75-B304-96040035D5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07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AA4C60-B3D6-466D-A78A-641CD7CCB030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D6897-B9BC-4271-841C-65FE8CDB54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446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5F748F-2BC1-43FF-947F-0E268E5ABDB6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D89042-CD31-4C6E-9E5E-A863C5A32F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8608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3D9909E-B2DC-48A5-AD6E-298A5C06444D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E2C20-E766-411A-9BDD-038CBE9E65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52721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A2D890-3B0C-450E-AEA4-4ACBAAD3AE80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92E14-3D37-4D52-8F63-9CA07713F4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8325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CBD37D-F1D7-48E6-815A-25E9D2B6014A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9BC70-AFC1-4F0F-B63C-AEFAB8294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7713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8D370-C49C-4752-BC2B-165ECEB313EB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AE390A-94F6-4A16-8177-E12C160140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0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B99344-6322-4BE1-B700-B6593A2EC82B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E3999A-C268-4651-92CC-509E7048E2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5578DB-AEAE-4016-A05A-B43D1CB2645B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5D4FD-7E10-4A1D-9B92-4CFBDDBEC1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76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0D27A8-5BAD-4310-875B-92522007CCB2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9FFE1E-60AC-4CE8-80D6-E0839B035C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036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9FE196-97E0-445F-BE34-33020E1DE576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D1ABC-FFA2-4F75-B304-96040035D5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02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5F748F-2BC1-43FF-947F-0E268E5ABDB6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D89042-CD31-4C6E-9E5E-A863C5A32F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90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3D9909E-B2DC-48A5-AD6E-298A5C06444D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E2C20-E766-411A-9BDD-038CBE9E65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410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D68D370-C49C-4752-BC2B-165ECEB313EB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FAE390A-94F6-4A16-8177-E12C160140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90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9" r:id="rId1"/>
    <p:sldLayoutId id="2147484300" r:id="rId2"/>
    <p:sldLayoutId id="2147484301" r:id="rId3"/>
    <p:sldLayoutId id="2147484302" r:id="rId4"/>
    <p:sldLayoutId id="2147484303" r:id="rId5"/>
    <p:sldLayoutId id="2147484304" r:id="rId6"/>
    <p:sldLayoutId id="2147484305" r:id="rId7"/>
    <p:sldLayoutId id="2147484306" r:id="rId8"/>
    <p:sldLayoutId id="2147484307" r:id="rId9"/>
    <p:sldLayoutId id="2147484308" r:id="rId10"/>
    <p:sldLayoutId id="2147484309" r:id="rId11"/>
    <p:sldLayoutId id="214748431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D68D370-C49C-4752-BC2B-165ECEB313EB}" type="datetimeFigureOut">
              <a:rPr lang="en-US" smtClean="0"/>
              <a:pPr>
                <a:defRPr/>
              </a:pPr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FAE390A-94F6-4A16-8177-E12C160140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45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2" r:id="rId1"/>
    <p:sldLayoutId id="2147484313" r:id="rId2"/>
    <p:sldLayoutId id="2147484314" r:id="rId3"/>
    <p:sldLayoutId id="2147484315" r:id="rId4"/>
    <p:sldLayoutId id="2147484316" r:id="rId5"/>
    <p:sldLayoutId id="2147484317" r:id="rId6"/>
    <p:sldLayoutId id="2147484318" r:id="rId7"/>
    <p:sldLayoutId id="2147484319" r:id="rId8"/>
    <p:sldLayoutId id="2147484320" r:id="rId9"/>
    <p:sldLayoutId id="2147484321" r:id="rId10"/>
    <p:sldLayoutId id="214748432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ctigers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1082" y="3286123"/>
            <a:ext cx="6441836" cy="167819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FALL 2024</a:t>
            </a:r>
            <a:br>
              <a:rPr lang="en-US" b="1" dirty="0"/>
            </a:br>
            <a:r>
              <a:rPr lang="en-US" b="1" dirty="0"/>
              <a:t>Sophomore year</a:t>
            </a:r>
            <a:br>
              <a:rPr lang="en-US" b="1" dirty="0"/>
            </a:br>
            <a:r>
              <a:rPr lang="en-US" b="1" dirty="0"/>
              <a:t>REGISTRATION</a:t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40323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41"/>
    </mc:Choice>
    <mc:Fallback xmlns="">
      <p:transition spd="slow" advTm="1134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464415" y="1238601"/>
            <a:ext cx="1956816" cy="1398734"/>
          </a:xfrm>
          <a:prstGeom prst="rect">
            <a:avLst/>
          </a:prstGeom>
          <a:solidFill>
            <a:schemeClr val="tx1"/>
          </a:solidFill>
          <a:ln w="19050">
            <a:solidFill>
              <a:srgbClr val="9900FF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ctr" defTabSz="914400" eaLnBrk="0" hangingPunct="0">
              <a:lnSpc>
                <a:spcPct val="90000"/>
              </a:lnSpc>
              <a:buClr>
                <a:schemeClr val="tx1"/>
              </a:buClr>
              <a:buSzPct val="75000"/>
            </a:pPr>
            <a:r>
              <a:rPr lang="en-US" sz="22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  <a:t>Lifetime Fitness</a:t>
            </a:r>
            <a:br>
              <a:rPr lang="en-US" sz="22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</a:br>
            <a:r>
              <a:rPr lang="en-US" sz="14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  <a:t>(any students)</a:t>
            </a:r>
            <a:endParaRPr lang="en-US" sz="24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25" charset="-128"/>
              <a:cs typeface="ＭＳ Ｐゴシック" pitchFamily="25" charset="-12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73631" y="2821514"/>
            <a:ext cx="1956816" cy="139903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FF66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ctr" defTabSz="914400" eaLnBrk="0" hangingPunct="0">
              <a:lnSpc>
                <a:spcPct val="90000"/>
              </a:lnSpc>
              <a:buClr>
                <a:schemeClr val="tx1"/>
              </a:buClr>
              <a:buSzPct val="75000"/>
            </a:pPr>
            <a:r>
              <a:rPr lang="en-US" sz="2200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  <a:t>O Hour</a:t>
            </a:r>
          </a:p>
          <a:p>
            <a:pPr algn="ctr" defTabSz="914400" eaLnBrk="0" hangingPunct="0">
              <a:lnSpc>
                <a:spcPct val="90000"/>
              </a:lnSpc>
              <a:buClr>
                <a:schemeClr val="tx1"/>
              </a:buClr>
              <a:buSzPct val="75000"/>
            </a:pPr>
            <a:r>
              <a:rPr lang="en-US" sz="2200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  <a:t>Advanced Conditioning</a:t>
            </a:r>
            <a:endParaRPr lang="en-US" sz="1600" kern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25" charset="-128"/>
              <a:cs typeface="ＭＳ Ｐゴシック" pitchFamily="25" charset="-12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39202" y="4428726"/>
            <a:ext cx="3392424" cy="993860"/>
          </a:xfrm>
          <a:prstGeom prst="rect">
            <a:avLst/>
          </a:prstGeom>
          <a:solidFill>
            <a:schemeClr val="tx1"/>
          </a:solidFill>
          <a:ln w="19050">
            <a:solidFill>
              <a:srgbClr val="0070C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algn="ctr" defTabSz="9144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sz="22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  <a:t>SVL </a:t>
            </a:r>
          </a:p>
          <a:p>
            <a:pPr algn="ctr" defTabSz="9144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sz="22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  <a:t>Fitness or Health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491435" y="4428093"/>
            <a:ext cx="3388369" cy="999239"/>
          </a:xfrm>
          <a:prstGeom prst="rect">
            <a:avLst/>
          </a:prstGeom>
          <a:solidFill>
            <a:schemeClr val="tx1"/>
          </a:solidFill>
          <a:ln w="19050">
            <a:solidFill>
              <a:srgbClr val="FF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defTabSz="9144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sz="22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  <a:t>SVL Athlete Option Fitness</a:t>
            </a:r>
          </a:p>
          <a:p>
            <a:pPr marL="176213" lvl="1" indent="-176213" defTabSz="91440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75000"/>
              <a:buFont typeface="Arial" pitchFamily="34" charset="0"/>
              <a:buChar char="•"/>
              <a:defRPr/>
            </a:pPr>
            <a:r>
              <a:rPr lang="en-US" sz="16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  <a:t>For students who are in a school or club sport.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398167" y="1238600"/>
            <a:ext cx="1959920" cy="1398734"/>
          </a:xfrm>
          <a:prstGeom prst="rect">
            <a:avLst/>
          </a:prstGeom>
          <a:solidFill>
            <a:schemeClr val="tx1"/>
          </a:solidFill>
          <a:ln w="19050">
            <a:solidFill>
              <a:srgbClr val="FFFF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ctr" defTabSz="9144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sz="22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  <a:t>Health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7446E2A-FBE7-4474-9373-FA6301A0B33B}"/>
              </a:ext>
            </a:extLst>
          </p:cNvPr>
          <p:cNvSpPr txBox="1">
            <a:spLocks/>
          </p:cNvSpPr>
          <p:nvPr/>
        </p:nvSpPr>
        <p:spPr>
          <a:xfrm>
            <a:off x="0" y="284176"/>
            <a:ext cx="9143999" cy="7746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Fitness/health options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99F648A-E706-4076-32B9-E0E6700E4D05}"/>
              </a:ext>
            </a:extLst>
          </p:cNvPr>
          <p:cNvSpPr/>
          <p:nvPr/>
        </p:nvSpPr>
        <p:spPr>
          <a:xfrm>
            <a:off x="5573631" y="1238601"/>
            <a:ext cx="1956816" cy="1398734"/>
          </a:xfrm>
          <a:prstGeom prst="rect">
            <a:avLst/>
          </a:prstGeom>
          <a:solidFill>
            <a:schemeClr val="tx1"/>
          </a:solidFill>
          <a:ln w="19050">
            <a:solidFill>
              <a:srgbClr val="00B0F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ctr" defTabSz="914400" eaLnBrk="0" hangingPunct="0">
              <a:lnSpc>
                <a:spcPct val="90000"/>
              </a:lnSpc>
              <a:buClr>
                <a:schemeClr val="tx1"/>
              </a:buClr>
              <a:buSzPct val="75000"/>
            </a:pPr>
            <a:r>
              <a:rPr lang="en-US" sz="22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  <a:t>Advanced Conditioning</a:t>
            </a:r>
          </a:p>
          <a:p>
            <a:pPr algn="ctr" defTabSz="914400" eaLnBrk="0" hangingPunct="0">
              <a:lnSpc>
                <a:spcPct val="90000"/>
              </a:lnSpc>
              <a:buClr>
                <a:schemeClr val="tx1"/>
              </a:buClr>
              <a:buSzPct val="75000"/>
            </a:pPr>
            <a:r>
              <a:rPr lang="en-US" sz="14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  <a:t>(any students)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F73D5F-F71E-C183-7D7B-DAA64A4FB6DD}"/>
              </a:ext>
            </a:extLst>
          </p:cNvPr>
          <p:cNvSpPr/>
          <p:nvPr/>
        </p:nvSpPr>
        <p:spPr>
          <a:xfrm>
            <a:off x="1398167" y="2817155"/>
            <a:ext cx="1959920" cy="1398734"/>
          </a:xfrm>
          <a:prstGeom prst="rect">
            <a:avLst/>
          </a:prstGeom>
          <a:solidFill>
            <a:schemeClr val="tx1"/>
          </a:solidFill>
          <a:ln w="19050">
            <a:solidFill>
              <a:srgbClr val="00FF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ctr" defTabSz="9144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sz="22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  <a:t>Advanced Lifetime Fitness</a:t>
            </a:r>
            <a:br>
              <a:rPr lang="en-US" sz="22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</a:br>
            <a:r>
              <a:rPr lang="en-US" sz="14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  <a:t>(basketball players only)</a:t>
            </a:r>
            <a:endParaRPr lang="en-US" sz="22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25" charset="-128"/>
              <a:cs typeface="ＭＳ Ｐゴシック" pitchFamily="25" charset="-12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E00F1F-6C3D-462B-FDA5-03C35FB97D27}"/>
              </a:ext>
            </a:extLst>
          </p:cNvPr>
          <p:cNvSpPr/>
          <p:nvPr/>
        </p:nvSpPr>
        <p:spPr>
          <a:xfrm>
            <a:off x="3485899" y="2817155"/>
            <a:ext cx="1959920" cy="1398734"/>
          </a:xfrm>
          <a:prstGeom prst="rect">
            <a:avLst/>
          </a:prstGeom>
          <a:solidFill>
            <a:schemeClr val="tx1"/>
          </a:solidFill>
          <a:ln w="19050">
            <a:solidFill>
              <a:srgbClr val="FF00FF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ctr" defTabSz="91440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sz="22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  <a:t>Lifetime Fitness Weights </a:t>
            </a:r>
            <a:br>
              <a:rPr lang="en-US" sz="22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</a:br>
            <a:r>
              <a:rPr lang="en-US" sz="14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25" charset="-128"/>
                <a:cs typeface="ＭＳ Ｐゴシック" pitchFamily="25" charset="-128"/>
              </a:rPr>
              <a:t>(football players only)</a:t>
            </a:r>
            <a:endParaRPr lang="en-US" sz="22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25" charset="-128"/>
              <a:cs typeface="ＭＳ Ｐゴシック" pitchFamily="2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743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558"/>
    </mc:Choice>
    <mc:Fallback xmlns="">
      <p:transition spd="slow" advTm="74558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E724D77-6721-BE22-43BC-737BCF7EF7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5607" y="1096291"/>
            <a:ext cx="3280682" cy="4665417"/>
          </a:xfrm>
          <a:prstGeom prst="rect">
            <a:avLst/>
          </a:prstGeom>
          <a:ln w="28575">
            <a:solidFill>
              <a:srgbClr val="00FFFF"/>
            </a:solidFill>
          </a:ln>
        </p:spPr>
      </p:pic>
      <p:sp>
        <p:nvSpPr>
          <p:cNvPr id="45" name="Title 1"/>
          <p:cNvSpPr txBox="1">
            <a:spLocks/>
          </p:cNvSpPr>
          <p:nvPr/>
        </p:nvSpPr>
        <p:spPr bwMode="auto">
          <a:xfrm>
            <a:off x="0" y="251316"/>
            <a:ext cx="9144000" cy="696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j-ea"/>
                <a:cs typeface="+mj-cs"/>
              </a:rPr>
              <a:t>ELECTIVES</a:t>
            </a:r>
          </a:p>
        </p:txBody>
      </p:sp>
      <p:sp>
        <p:nvSpPr>
          <p:cNvPr id="50" name="AutoShape 36"/>
          <p:cNvSpPr>
            <a:spLocks noChangeArrowheads="1"/>
          </p:cNvSpPr>
          <p:nvPr/>
        </p:nvSpPr>
        <p:spPr bwMode="auto">
          <a:xfrm>
            <a:off x="196995" y="1595311"/>
            <a:ext cx="5135496" cy="4178471"/>
          </a:xfrm>
          <a:prstGeom prst="rect">
            <a:avLst/>
          </a:prstGeom>
          <a:solidFill>
            <a:schemeClr val="tx1"/>
          </a:solidFill>
          <a:ln w="28575">
            <a:solidFill>
              <a:srgbClr val="FF6600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t"/>
          <a:lstStyle/>
          <a:p>
            <a:pPr marL="230188" marR="0" lvl="0" indent="-2301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20675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Electives are listed on the back of 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your form.</a:t>
            </a:r>
          </a:p>
          <a:p>
            <a:pPr marL="230188" marR="0" lvl="0" indent="-2301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20675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Some courses have pre-requisite 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courses you must complete before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moving on to the advanced class.</a:t>
            </a:r>
          </a:p>
          <a:p>
            <a:pPr marL="687388" marR="0" lvl="3" indent="-2301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20675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These courses are indicated with 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an indentation and an arrow (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  <a:sym typeface="Wingdings" panose="05000000000000000000" pitchFamily="2" charset="2"/>
              </a:rPr>
              <a:t>)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.</a:t>
            </a:r>
          </a:p>
          <a:p>
            <a:pPr marL="230188" marR="0" lvl="0" indent="-2301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20675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When choosing electives, be sure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you write the course name and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number that exactly matches your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selection.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2B35F98-5830-4BAF-B1CE-AA0B161FC411}"/>
              </a:ext>
            </a:extLst>
          </p:cNvPr>
          <p:cNvCxnSpPr>
            <a:cxnSpLocks/>
          </p:cNvCxnSpPr>
          <p:nvPr/>
        </p:nvCxnSpPr>
        <p:spPr>
          <a:xfrm>
            <a:off x="5115208" y="4052170"/>
            <a:ext cx="633025" cy="727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529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870"/>
    </mc:Choice>
    <mc:Fallback xmlns="">
      <p:transition spd="slow" advTm="7687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6100"/>
            <a:ext cx="9144000" cy="63753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CTE Applied Technology</a:t>
            </a:r>
          </a:p>
        </p:txBody>
      </p:sp>
      <p:sp>
        <p:nvSpPr>
          <p:cNvPr id="19" name="AutoShape 36"/>
          <p:cNvSpPr>
            <a:spLocks noChangeArrowheads="1"/>
          </p:cNvSpPr>
          <p:nvPr/>
        </p:nvSpPr>
        <p:spPr bwMode="auto">
          <a:xfrm>
            <a:off x="371298" y="4519950"/>
            <a:ext cx="2626235" cy="365760"/>
          </a:xfrm>
          <a:prstGeom prst="rect">
            <a:avLst/>
          </a:prstGeom>
          <a:solidFill>
            <a:schemeClr val="tx1"/>
          </a:solidFill>
          <a:ln w="19050">
            <a:solidFill>
              <a:srgbClr val="7030A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Biomed Innovations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 4</a:t>
            </a:r>
          </a:p>
        </p:txBody>
      </p:sp>
      <p:sp>
        <p:nvSpPr>
          <p:cNvPr id="25" name="Down Arrow 24"/>
          <p:cNvSpPr/>
          <p:nvPr/>
        </p:nvSpPr>
        <p:spPr>
          <a:xfrm>
            <a:off x="345013" y="4122180"/>
            <a:ext cx="276126" cy="497469"/>
          </a:xfrm>
          <a:prstGeom prst="downArrow">
            <a:avLst/>
          </a:prstGeom>
          <a:solidFill>
            <a:srgbClr val="FF0000"/>
          </a:solidFill>
          <a:ln>
            <a:solidFill>
              <a:srgbClr val="7030A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7" name="AutoShape 36"/>
          <p:cNvSpPr>
            <a:spLocks noChangeArrowheads="1"/>
          </p:cNvSpPr>
          <p:nvPr/>
        </p:nvSpPr>
        <p:spPr bwMode="auto">
          <a:xfrm>
            <a:off x="345013" y="4028652"/>
            <a:ext cx="2651923" cy="365760"/>
          </a:xfrm>
          <a:prstGeom prst="rect">
            <a:avLst/>
          </a:prstGeom>
          <a:solidFill>
            <a:schemeClr val="tx1"/>
          </a:solidFill>
          <a:ln w="19050">
            <a:solidFill>
              <a:srgbClr val="7030A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Medical Interventions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 3</a:t>
            </a:r>
          </a:p>
        </p:txBody>
      </p:sp>
      <p:sp>
        <p:nvSpPr>
          <p:cNvPr id="28" name="Down Arrow 27"/>
          <p:cNvSpPr/>
          <p:nvPr/>
        </p:nvSpPr>
        <p:spPr>
          <a:xfrm>
            <a:off x="345013" y="3609456"/>
            <a:ext cx="276126" cy="497469"/>
          </a:xfrm>
          <a:prstGeom prst="downArrow">
            <a:avLst/>
          </a:prstGeom>
          <a:solidFill>
            <a:srgbClr val="FF0000"/>
          </a:solidFill>
          <a:ln>
            <a:solidFill>
              <a:srgbClr val="7030A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9" name="AutoShape 36"/>
          <p:cNvSpPr>
            <a:spLocks noChangeArrowheads="1"/>
          </p:cNvSpPr>
          <p:nvPr/>
        </p:nvSpPr>
        <p:spPr bwMode="auto">
          <a:xfrm>
            <a:off x="345015" y="3532752"/>
            <a:ext cx="2651922" cy="365760"/>
          </a:xfrm>
          <a:prstGeom prst="rect">
            <a:avLst/>
          </a:prstGeom>
          <a:solidFill>
            <a:schemeClr val="tx1"/>
          </a:solidFill>
          <a:ln w="19050">
            <a:solidFill>
              <a:srgbClr val="7030A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Human Body Systems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 2</a:t>
            </a:r>
          </a:p>
        </p:txBody>
      </p:sp>
      <p:sp>
        <p:nvSpPr>
          <p:cNvPr id="30" name="Down Arrow 29"/>
          <p:cNvSpPr/>
          <p:nvPr/>
        </p:nvSpPr>
        <p:spPr>
          <a:xfrm>
            <a:off x="354567" y="3096732"/>
            <a:ext cx="276126" cy="497469"/>
          </a:xfrm>
          <a:prstGeom prst="downArrow">
            <a:avLst/>
          </a:prstGeom>
          <a:solidFill>
            <a:srgbClr val="FF0000"/>
          </a:solidFill>
          <a:ln>
            <a:solidFill>
              <a:srgbClr val="7030A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1" name="AutoShape 36"/>
          <p:cNvSpPr>
            <a:spLocks noChangeArrowheads="1"/>
          </p:cNvSpPr>
          <p:nvPr/>
        </p:nvSpPr>
        <p:spPr bwMode="auto">
          <a:xfrm>
            <a:off x="197211" y="3041454"/>
            <a:ext cx="2802773" cy="365760"/>
          </a:xfrm>
          <a:prstGeom prst="rect">
            <a:avLst/>
          </a:prstGeom>
          <a:solidFill>
            <a:schemeClr val="tx1"/>
          </a:solidFill>
          <a:ln w="19050">
            <a:solidFill>
              <a:srgbClr val="7030A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Principles of Biomed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 1</a:t>
            </a:r>
          </a:p>
        </p:txBody>
      </p:sp>
      <p:sp>
        <p:nvSpPr>
          <p:cNvPr id="20" name="AutoShape 36">
            <a:extLst>
              <a:ext uri="{FF2B5EF4-FFF2-40B4-BE49-F238E27FC236}">
                <a16:creationId xmlns:a16="http://schemas.microsoft.com/office/drawing/2014/main" id="{AC57DAEC-72CB-40E8-9616-CB1F757A7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1204" y="3949680"/>
            <a:ext cx="2853114" cy="365760"/>
          </a:xfrm>
          <a:prstGeom prst="rect">
            <a:avLst/>
          </a:prstGeom>
          <a:solidFill>
            <a:schemeClr val="tx1"/>
          </a:solidFill>
          <a:ln w="19050">
            <a:solidFill>
              <a:srgbClr val="FF66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AP Computer Science</a:t>
            </a:r>
          </a:p>
        </p:txBody>
      </p:sp>
      <p:sp>
        <p:nvSpPr>
          <p:cNvPr id="23" name="AutoShape 36">
            <a:extLst>
              <a:ext uri="{FF2B5EF4-FFF2-40B4-BE49-F238E27FC236}">
                <a16:creationId xmlns:a16="http://schemas.microsoft.com/office/drawing/2014/main" id="{FEB1BC88-C686-425C-B71E-D044F7FBF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1204" y="3238744"/>
            <a:ext cx="2853114" cy="586600"/>
          </a:xfrm>
          <a:prstGeom prst="rect">
            <a:avLst/>
          </a:prstGeom>
          <a:solidFill>
            <a:schemeClr val="tx1"/>
          </a:solidFill>
          <a:ln w="19050">
            <a:solidFill>
              <a:srgbClr val="FF66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AP Principles of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Computer Science</a:t>
            </a:r>
          </a:p>
        </p:txBody>
      </p:sp>
      <p:sp>
        <p:nvSpPr>
          <p:cNvPr id="24" name="AutoShape 36">
            <a:extLst>
              <a:ext uri="{FF2B5EF4-FFF2-40B4-BE49-F238E27FC236}">
                <a16:creationId xmlns:a16="http://schemas.microsoft.com/office/drawing/2014/main" id="{07A51BE3-8A7D-4E68-9C0E-AD98B6F9A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3827" y="2270708"/>
            <a:ext cx="2853114" cy="365760"/>
          </a:xfrm>
          <a:prstGeom prst="rect">
            <a:avLst/>
          </a:prstGeom>
          <a:solidFill>
            <a:schemeClr val="tx1"/>
          </a:solidFill>
          <a:ln w="19050">
            <a:solidFill>
              <a:srgbClr val="FF66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Digital Game Programming</a:t>
            </a:r>
          </a:p>
        </p:txBody>
      </p:sp>
      <p:sp>
        <p:nvSpPr>
          <p:cNvPr id="26" name="AutoShape 36">
            <a:extLst>
              <a:ext uri="{FF2B5EF4-FFF2-40B4-BE49-F238E27FC236}">
                <a16:creationId xmlns:a16="http://schemas.microsoft.com/office/drawing/2014/main" id="{502599BF-4F12-4589-A498-CB4E9701D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3827" y="1317438"/>
            <a:ext cx="2853114" cy="365760"/>
          </a:xfrm>
          <a:prstGeom prst="rect">
            <a:avLst/>
          </a:prstGeom>
          <a:solidFill>
            <a:schemeClr val="tx1"/>
          </a:solidFill>
          <a:ln w="19050">
            <a:solidFill>
              <a:srgbClr val="FF66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Computer Science Essentials</a:t>
            </a:r>
          </a:p>
        </p:txBody>
      </p:sp>
      <p:sp>
        <p:nvSpPr>
          <p:cNvPr id="32" name="AutoShape 36">
            <a:extLst>
              <a:ext uri="{FF2B5EF4-FFF2-40B4-BE49-F238E27FC236}">
                <a16:creationId xmlns:a16="http://schemas.microsoft.com/office/drawing/2014/main" id="{D280F9D1-C141-4D58-8483-8648CA4B0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1204" y="1786690"/>
            <a:ext cx="2853114" cy="365760"/>
          </a:xfrm>
          <a:prstGeom prst="rect">
            <a:avLst/>
          </a:prstGeom>
          <a:solidFill>
            <a:schemeClr val="tx1"/>
          </a:solidFill>
          <a:ln w="19050">
            <a:solidFill>
              <a:srgbClr val="FF66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Web Design</a:t>
            </a:r>
          </a:p>
        </p:txBody>
      </p:sp>
      <p:sp>
        <p:nvSpPr>
          <p:cNvPr id="33" name="AutoShape 36">
            <a:extLst>
              <a:ext uri="{FF2B5EF4-FFF2-40B4-BE49-F238E27FC236}">
                <a16:creationId xmlns:a16="http://schemas.microsoft.com/office/drawing/2014/main" id="{A0EF3128-4DCC-478F-A73B-8E407C65D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0090" y="2754726"/>
            <a:ext cx="2853114" cy="365760"/>
          </a:xfrm>
          <a:prstGeom prst="rect">
            <a:avLst/>
          </a:prstGeom>
          <a:solidFill>
            <a:schemeClr val="tx1"/>
          </a:solidFill>
          <a:ln w="19050">
            <a:solidFill>
              <a:srgbClr val="FF66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Cyber Security</a:t>
            </a:r>
          </a:p>
        </p:txBody>
      </p:sp>
      <p:sp>
        <p:nvSpPr>
          <p:cNvPr id="21" name="AutoShape 36">
            <a:extLst>
              <a:ext uri="{FF2B5EF4-FFF2-40B4-BE49-F238E27FC236}">
                <a16:creationId xmlns:a16="http://schemas.microsoft.com/office/drawing/2014/main" id="{A45736C1-B50B-4F5D-85C5-6614BF5F5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7376" y="1317438"/>
            <a:ext cx="2379945" cy="365760"/>
          </a:xfrm>
          <a:prstGeom prst="rect">
            <a:avLst/>
          </a:prstGeom>
          <a:solidFill>
            <a:schemeClr val="tx1"/>
          </a:solidFill>
          <a:ln w="19050">
            <a:solidFill>
              <a:srgbClr val="00FF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TV/Video Production</a:t>
            </a:r>
          </a:p>
        </p:txBody>
      </p:sp>
      <p:sp>
        <p:nvSpPr>
          <p:cNvPr id="22" name="AutoShape 36">
            <a:extLst>
              <a:ext uri="{FF2B5EF4-FFF2-40B4-BE49-F238E27FC236}">
                <a16:creationId xmlns:a16="http://schemas.microsoft.com/office/drawing/2014/main" id="{D4CEA62A-240F-4739-82C4-86EB98068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163" y="2267776"/>
            <a:ext cx="2805821" cy="365760"/>
          </a:xfrm>
          <a:prstGeom prst="rect">
            <a:avLst/>
          </a:prstGeom>
          <a:solidFill>
            <a:schemeClr val="tx1"/>
          </a:solidFill>
          <a:ln w="19050">
            <a:solidFill>
              <a:srgbClr val="00B0F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Principles of Engineering</a:t>
            </a:r>
          </a:p>
        </p:txBody>
      </p:sp>
      <p:sp>
        <p:nvSpPr>
          <p:cNvPr id="38" name="AutoShape 36">
            <a:extLst>
              <a:ext uri="{FF2B5EF4-FFF2-40B4-BE49-F238E27FC236}">
                <a16:creationId xmlns:a16="http://schemas.microsoft.com/office/drawing/2014/main" id="{55E6E25C-C108-4C1A-AE51-2BC7480BB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035" y="1786690"/>
            <a:ext cx="2803902" cy="365760"/>
          </a:xfrm>
          <a:prstGeom prst="rect">
            <a:avLst/>
          </a:prstGeom>
          <a:solidFill>
            <a:schemeClr val="tx1"/>
          </a:solidFill>
          <a:ln w="19050">
            <a:solidFill>
              <a:srgbClr val="00B0F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Civil Engineering &amp; Arch.</a:t>
            </a:r>
          </a:p>
        </p:txBody>
      </p:sp>
      <p:sp>
        <p:nvSpPr>
          <p:cNvPr id="40" name="AutoShape 36">
            <a:extLst>
              <a:ext uri="{FF2B5EF4-FFF2-40B4-BE49-F238E27FC236}">
                <a16:creationId xmlns:a16="http://schemas.microsoft.com/office/drawing/2014/main" id="{486A8428-0CC5-4869-8E62-ABDA29B4C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211" y="1311218"/>
            <a:ext cx="2799726" cy="365760"/>
          </a:xfrm>
          <a:prstGeom prst="rect">
            <a:avLst/>
          </a:prstGeom>
          <a:solidFill>
            <a:schemeClr val="tx1"/>
          </a:solidFill>
          <a:ln w="19050">
            <a:solidFill>
              <a:srgbClr val="00B0F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Intro to Engineering Design</a:t>
            </a:r>
          </a:p>
        </p:txBody>
      </p:sp>
      <p:sp>
        <p:nvSpPr>
          <p:cNvPr id="3" name="AutoShape 36">
            <a:extLst>
              <a:ext uri="{FF2B5EF4-FFF2-40B4-BE49-F238E27FC236}">
                <a16:creationId xmlns:a16="http://schemas.microsoft.com/office/drawing/2014/main" id="{A4584698-A324-20FD-F312-845743740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163" y="5141388"/>
            <a:ext cx="2802773" cy="365760"/>
          </a:xfrm>
          <a:prstGeom prst="rect">
            <a:avLst/>
          </a:prstGeom>
          <a:solidFill>
            <a:schemeClr val="tx1"/>
          </a:solidFill>
          <a:ln w="19050">
            <a:solidFill>
              <a:srgbClr val="FFFF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Sports Medicine</a:t>
            </a:r>
          </a:p>
        </p:txBody>
      </p:sp>
      <p:sp>
        <p:nvSpPr>
          <p:cNvPr id="4" name="AutoShape 36">
            <a:extLst>
              <a:ext uri="{FF2B5EF4-FFF2-40B4-BE49-F238E27FC236}">
                <a16:creationId xmlns:a16="http://schemas.microsoft.com/office/drawing/2014/main" id="{907508F6-34AD-C8BE-FFC4-DAC52446C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7376" y="1832410"/>
            <a:ext cx="2379945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FFC0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AP Studio Art: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Digital Photography</a:t>
            </a:r>
          </a:p>
        </p:txBody>
      </p:sp>
      <p:sp>
        <p:nvSpPr>
          <p:cNvPr id="5" name="AutoShape 36">
            <a:extLst>
              <a:ext uri="{FF2B5EF4-FFF2-40B4-BE49-F238E27FC236}">
                <a16:creationId xmlns:a16="http://schemas.microsoft.com/office/drawing/2014/main" id="{75CB46CB-2716-516A-039B-0B0F63BB8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7375" y="2600743"/>
            <a:ext cx="2379945" cy="640080"/>
          </a:xfrm>
          <a:prstGeom prst="rect">
            <a:avLst/>
          </a:prstGeom>
          <a:solidFill>
            <a:schemeClr val="tx1"/>
          </a:solidFill>
          <a:ln w="19050"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Yearbook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(permission required)</a:t>
            </a:r>
          </a:p>
        </p:txBody>
      </p:sp>
    </p:spTree>
    <p:extLst>
      <p:ext uri="{BB962C8B-B14F-4D97-AF65-F5344CB8AC3E}">
        <p14:creationId xmlns:p14="http://schemas.microsoft.com/office/powerpoint/2010/main" val="3380643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1761"/>
    </mc:Choice>
    <mc:Fallback xmlns="">
      <p:transition spd="slow" advTm="22176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36"/>
          <p:cNvSpPr>
            <a:spLocks noChangeArrowheads="1"/>
          </p:cNvSpPr>
          <p:nvPr/>
        </p:nvSpPr>
        <p:spPr bwMode="auto">
          <a:xfrm>
            <a:off x="588367" y="3704937"/>
            <a:ext cx="3664018" cy="548640"/>
          </a:xfrm>
          <a:prstGeom prst="rect">
            <a:avLst/>
          </a:prstGeom>
          <a:solidFill>
            <a:schemeClr val="tx1"/>
          </a:solidFill>
          <a:ln w="19050">
            <a:solidFill>
              <a:srgbClr val="33CC33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Independent Business Project</a:t>
            </a:r>
          </a:p>
        </p:txBody>
      </p:sp>
      <p:sp>
        <p:nvSpPr>
          <p:cNvPr id="26" name="AutoShape 36"/>
          <p:cNvSpPr>
            <a:spLocks noChangeArrowheads="1"/>
          </p:cNvSpPr>
          <p:nvPr/>
        </p:nvSpPr>
        <p:spPr bwMode="auto">
          <a:xfrm>
            <a:off x="4782689" y="2330004"/>
            <a:ext cx="3840480" cy="548640"/>
          </a:xfrm>
          <a:prstGeom prst="rect">
            <a:avLst/>
          </a:prstGeom>
          <a:solidFill>
            <a:schemeClr val="tx1"/>
          </a:solidFill>
          <a:ln w="19050">
            <a:solidFill>
              <a:srgbClr val="CC0099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Leadership in Business/ASB</a:t>
            </a:r>
          </a:p>
        </p:txBody>
      </p:sp>
      <p:sp>
        <p:nvSpPr>
          <p:cNvPr id="23" name="AutoShape 36"/>
          <p:cNvSpPr>
            <a:spLocks noChangeArrowheads="1"/>
          </p:cNvSpPr>
          <p:nvPr/>
        </p:nvSpPr>
        <p:spPr bwMode="auto">
          <a:xfrm>
            <a:off x="421379" y="967160"/>
            <a:ext cx="3840480" cy="548640"/>
          </a:xfrm>
          <a:prstGeom prst="rect">
            <a:avLst/>
          </a:prstGeom>
          <a:solidFill>
            <a:schemeClr val="tx1"/>
          </a:solidFill>
          <a:ln w="19050">
            <a:solidFill>
              <a:srgbClr val="7030A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Accounting</a:t>
            </a:r>
          </a:p>
        </p:txBody>
      </p:sp>
      <p:sp>
        <p:nvSpPr>
          <p:cNvPr id="52" name="AutoShape 36"/>
          <p:cNvSpPr>
            <a:spLocks noChangeArrowheads="1"/>
          </p:cNvSpPr>
          <p:nvPr/>
        </p:nvSpPr>
        <p:spPr bwMode="auto">
          <a:xfrm>
            <a:off x="4782689" y="2996603"/>
            <a:ext cx="3840480" cy="548640"/>
          </a:xfrm>
          <a:prstGeom prst="rect">
            <a:avLst/>
          </a:prstGeom>
          <a:solidFill>
            <a:schemeClr val="tx1"/>
          </a:solidFill>
          <a:ln w="19050">
            <a:solidFill>
              <a:srgbClr val="00FFFF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Personal Finance (Business Co-Op)</a:t>
            </a:r>
          </a:p>
        </p:txBody>
      </p:sp>
      <p:sp>
        <p:nvSpPr>
          <p:cNvPr id="59" name="AutoShape 36"/>
          <p:cNvSpPr>
            <a:spLocks noChangeArrowheads="1"/>
          </p:cNvSpPr>
          <p:nvPr/>
        </p:nvSpPr>
        <p:spPr bwMode="auto">
          <a:xfrm>
            <a:off x="424533" y="4423157"/>
            <a:ext cx="3840480" cy="890745"/>
          </a:xfrm>
          <a:prstGeom prst="rect">
            <a:avLst/>
          </a:prstGeom>
          <a:solidFill>
            <a:schemeClr val="tx1">
              <a:lumMod val="75000"/>
            </a:schemeClr>
          </a:solidFill>
          <a:ln w="19050">
            <a:solidFill>
              <a:srgbClr val="FF66CC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Business Education Work Site Exp.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7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th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 Hour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(credit for your job)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You must have already taken a CTE course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47365C8-6141-4D71-AEE0-FDAC4B6C5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6207"/>
            <a:ext cx="9144000" cy="821927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Cte business</a:t>
            </a:r>
          </a:p>
        </p:txBody>
      </p:sp>
      <p:sp>
        <p:nvSpPr>
          <p:cNvPr id="32" name="AutoShape 36"/>
          <p:cNvSpPr>
            <a:spLocks noChangeArrowheads="1"/>
          </p:cNvSpPr>
          <p:nvPr/>
        </p:nvSpPr>
        <p:spPr bwMode="auto">
          <a:xfrm>
            <a:off x="4782689" y="1648582"/>
            <a:ext cx="3840480" cy="548640"/>
          </a:xfrm>
          <a:prstGeom prst="rect">
            <a:avLst/>
          </a:prstGeom>
          <a:solidFill>
            <a:schemeClr val="tx1"/>
          </a:solidFill>
          <a:ln w="19050">
            <a:solidFill>
              <a:srgbClr val="FFFF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Legal Studies</a:t>
            </a:r>
          </a:p>
        </p:txBody>
      </p:sp>
      <p:sp>
        <p:nvSpPr>
          <p:cNvPr id="33" name="AutoShape 36"/>
          <p:cNvSpPr>
            <a:spLocks noChangeArrowheads="1"/>
          </p:cNvSpPr>
          <p:nvPr/>
        </p:nvSpPr>
        <p:spPr bwMode="auto">
          <a:xfrm>
            <a:off x="4782689" y="967160"/>
            <a:ext cx="3840480" cy="548640"/>
          </a:xfrm>
          <a:prstGeom prst="rect">
            <a:avLst/>
          </a:prstGeom>
          <a:solidFill>
            <a:schemeClr val="tx1"/>
          </a:solidFill>
          <a:ln w="19050">
            <a:solidFill>
              <a:srgbClr val="FF33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Criminal Justice</a:t>
            </a:r>
          </a:p>
        </p:txBody>
      </p:sp>
      <p:sp>
        <p:nvSpPr>
          <p:cNvPr id="40" name="Down Arrow 34">
            <a:extLst>
              <a:ext uri="{FF2B5EF4-FFF2-40B4-BE49-F238E27FC236}">
                <a16:creationId xmlns:a16="http://schemas.microsoft.com/office/drawing/2014/main" id="{D888094A-9C0E-4C80-A0C5-F7717AA4B75D}"/>
              </a:ext>
            </a:extLst>
          </p:cNvPr>
          <p:cNvSpPr/>
          <p:nvPr/>
        </p:nvSpPr>
        <p:spPr>
          <a:xfrm>
            <a:off x="2169967" y="3299021"/>
            <a:ext cx="314577" cy="497469"/>
          </a:xfrm>
          <a:prstGeom prst="downArrow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1" name="AutoShape 36">
            <a:extLst>
              <a:ext uri="{FF2B5EF4-FFF2-40B4-BE49-F238E27FC236}">
                <a16:creationId xmlns:a16="http://schemas.microsoft.com/office/drawing/2014/main" id="{5A3542F6-78A9-4455-8CAB-6496D2BCD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902" y="3014397"/>
            <a:ext cx="3656191" cy="548640"/>
          </a:xfrm>
          <a:prstGeom prst="rect">
            <a:avLst/>
          </a:prstGeom>
          <a:solidFill>
            <a:schemeClr val="tx1"/>
          </a:solidFill>
          <a:ln w="19050">
            <a:solidFill>
              <a:srgbClr val="33CC33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Store Operations Mgmt. (Tiger Den)</a:t>
            </a:r>
          </a:p>
        </p:txBody>
      </p:sp>
      <p:sp>
        <p:nvSpPr>
          <p:cNvPr id="42" name="Down Arrow 34">
            <a:extLst>
              <a:ext uri="{FF2B5EF4-FFF2-40B4-BE49-F238E27FC236}">
                <a16:creationId xmlns:a16="http://schemas.microsoft.com/office/drawing/2014/main" id="{34ABA1ED-9ECA-481C-93D5-8D76C68F0C1B}"/>
              </a:ext>
            </a:extLst>
          </p:cNvPr>
          <p:cNvSpPr/>
          <p:nvPr/>
        </p:nvSpPr>
        <p:spPr>
          <a:xfrm>
            <a:off x="2169967" y="2624928"/>
            <a:ext cx="314577" cy="497469"/>
          </a:xfrm>
          <a:prstGeom prst="downArrow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3" name="AutoShape 36">
            <a:extLst>
              <a:ext uri="{FF2B5EF4-FFF2-40B4-BE49-F238E27FC236}">
                <a16:creationId xmlns:a16="http://schemas.microsoft.com/office/drawing/2014/main" id="{4CA199C5-2230-4171-B072-66AA9BC8D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903" y="2330435"/>
            <a:ext cx="3664018" cy="548640"/>
          </a:xfrm>
          <a:prstGeom prst="rect">
            <a:avLst/>
          </a:prstGeom>
          <a:solidFill>
            <a:schemeClr val="tx1"/>
          </a:solidFill>
          <a:ln w="19050">
            <a:solidFill>
              <a:srgbClr val="33CC33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Adv. Business &amp;  Marketing (DECA)</a:t>
            </a:r>
          </a:p>
        </p:txBody>
      </p:sp>
      <p:sp>
        <p:nvSpPr>
          <p:cNvPr id="44" name="Down Arrow 34">
            <a:extLst>
              <a:ext uri="{FF2B5EF4-FFF2-40B4-BE49-F238E27FC236}">
                <a16:creationId xmlns:a16="http://schemas.microsoft.com/office/drawing/2014/main" id="{9F364B05-6AAE-4F09-995E-EB94725FE8BF}"/>
              </a:ext>
            </a:extLst>
          </p:cNvPr>
          <p:cNvSpPr/>
          <p:nvPr/>
        </p:nvSpPr>
        <p:spPr>
          <a:xfrm>
            <a:off x="2178764" y="1941154"/>
            <a:ext cx="314577" cy="497469"/>
          </a:xfrm>
          <a:prstGeom prst="downArrow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6" name="AutoShape 36">
            <a:extLst>
              <a:ext uri="{FF2B5EF4-FFF2-40B4-BE49-F238E27FC236}">
                <a16:creationId xmlns:a16="http://schemas.microsoft.com/office/drawing/2014/main" id="{33FFC14B-0BF4-46E3-B2D2-410DD1013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379" y="1648582"/>
            <a:ext cx="3840480" cy="548640"/>
          </a:xfrm>
          <a:prstGeom prst="rect">
            <a:avLst/>
          </a:prstGeom>
          <a:solidFill>
            <a:schemeClr val="tx1"/>
          </a:solidFill>
          <a:ln w="19050">
            <a:solidFill>
              <a:srgbClr val="33CC33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Business &amp; Marketing</a:t>
            </a:r>
          </a:p>
        </p:txBody>
      </p:sp>
      <p:sp>
        <p:nvSpPr>
          <p:cNvPr id="2" name="AutoShape 36">
            <a:extLst>
              <a:ext uri="{FF2B5EF4-FFF2-40B4-BE49-F238E27FC236}">
                <a16:creationId xmlns:a16="http://schemas.microsoft.com/office/drawing/2014/main" id="{E89BB4D4-D1E4-3FE0-13A5-67455453F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2689" y="3708726"/>
            <a:ext cx="3840480" cy="548640"/>
          </a:xfrm>
          <a:prstGeom prst="rect">
            <a:avLst/>
          </a:prstGeom>
          <a:solidFill>
            <a:schemeClr val="tx1"/>
          </a:solidFill>
          <a:ln w="19050">
            <a:solidFill>
              <a:schemeClr val="accent3">
                <a:lumMod val="75000"/>
              </a:schemeClr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Sports &amp; Entertainment Marketing</a:t>
            </a:r>
          </a:p>
        </p:txBody>
      </p:sp>
    </p:spTree>
    <p:extLst>
      <p:ext uri="{BB962C8B-B14F-4D97-AF65-F5344CB8AC3E}">
        <p14:creationId xmlns:p14="http://schemas.microsoft.com/office/powerpoint/2010/main" val="143922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1873"/>
    </mc:Choice>
    <mc:Fallback xmlns="">
      <p:transition spd="slow" advTm="321873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6">
            <a:extLst>
              <a:ext uri="{FF2B5EF4-FFF2-40B4-BE49-F238E27FC236}">
                <a16:creationId xmlns:a16="http://schemas.microsoft.com/office/drawing/2014/main" id="{D03ACC40-390F-C4AB-56DA-27B1E83D8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241" y="3222099"/>
            <a:ext cx="3318072" cy="731520"/>
          </a:xfrm>
          <a:prstGeom prst="rect">
            <a:avLst/>
          </a:prstGeom>
          <a:solidFill>
            <a:schemeClr val="tx1"/>
          </a:solidFill>
          <a:ln w="19050">
            <a:solidFill>
              <a:srgbClr val="FFC0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Careers in Education/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Teaching Academy Year 2</a:t>
            </a:r>
          </a:p>
        </p:txBody>
      </p:sp>
      <p:sp>
        <p:nvSpPr>
          <p:cNvPr id="3" name="Down Arrow 15">
            <a:extLst>
              <a:ext uri="{FF2B5EF4-FFF2-40B4-BE49-F238E27FC236}">
                <a16:creationId xmlns:a16="http://schemas.microsoft.com/office/drawing/2014/main" id="{5B0FA08E-0F29-E255-01B5-996225A899C4}"/>
              </a:ext>
            </a:extLst>
          </p:cNvPr>
          <p:cNvSpPr/>
          <p:nvPr/>
        </p:nvSpPr>
        <p:spPr>
          <a:xfrm>
            <a:off x="2443664" y="2895734"/>
            <a:ext cx="292608" cy="379388"/>
          </a:xfrm>
          <a:prstGeom prst="downArrow">
            <a:avLst/>
          </a:prstGeom>
          <a:solidFill>
            <a:srgbClr val="FF0000"/>
          </a:solidFill>
          <a:ln>
            <a:solidFill>
              <a:srgbClr val="0070C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47365C8-6141-4D71-AEE0-FDAC4B6C5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6207"/>
            <a:ext cx="9144000" cy="821927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Cte family &amp; consumer science</a:t>
            </a:r>
          </a:p>
        </p:txBody>
      </p:sp>
      <p:sp>
        <p:nvSpPr>
          <p:cNvPr id="33" name="AutoShape 36"/>
          <p:cNvSpPr>
            <a:spLocks noChangeArrowheads="1"/>
          </p:cNvSpPr>
          <p:nvPr/>
        </p:nvSpPr>
        <p:spPr bwMode="auto">
          <a:xfrm>
            <a:off x="910241" y="2259791"/>
            <a:ext cx="3318072" cy="731520"/>
          </a:xfrm>
          <a:prstGeom prst="rect">
            <a:avLst/>
          </a:prstGeom>
          <a:solidFill>
            <a:schemeClr val="tx1"/>
          </a:solidFill>
          <a:ln w="19050">
            <a:solidFill>
              <a:srgbClr val="FFC0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Careers in Education/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Teaching Academy</a:t>
            </a:r>
          </a:p>
        </p:txBody>
      </p:sp>
      <p:sp>
        <p:nvSpPr>
          <p:cNvPr id="16" name="AutoShape 36">
            <a:extLst>
              <a:ext uri="{FF2B5EF4-FFF2-40B4-BE49-F238E27FC236}">
                <a16:creationId xmlns:a16="http://schemas.microsoft.com/office/drawing/2014/main" id="{4CFFB134-7374-443F-8CFF-36387A918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241" y="1305741"/>
            <a:ext cx="3318072" cy="731520"/>
          </a:xfrm>
          <a:prstGeom prst="rect">
            <a:avLst/>
          </a:prstGeom>
          <a:solidFill>
            <a:schemeClr val="tx1"/>
          </a:solidFill>
          <a:ln w="19050">
            <a:solidFill>
              <a:srgbClr val="00FF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Child Development</a:t>
            </a:r>
          </a:p>
        </p:txBody>
      </p:sp>
      <p:sp>
        <p:nvSpPr>
          <p:cNvPr id="20" name="AutoShape 36">
            <a:extLst>
              <a:ext uri="{FF2B5EF4-FFF2-40B4-BE49-F238E27FC236}">
                <a16:creationId xmlns:a16="http://schemas.microsoft.com/office/drawing/2014/main" id="{61C17502-B679-447D-A10E-AF1072A9A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1057" y="3259010"/>
            <a:ext cx="3318072" cy="731520"/>
          </a:xfrm>
          <a:prstGeom prst="rect">
            <a:avLst/>
          </a:prstGeom>
          <a:solidFill>
            <a:schemeClr val="tx1">
              <a:lumMod val="75000"/>
            </a:schemeClr>
          </a:solidFill>
          <a:ln w="19050">
            <a:solidFill>
              <a:schemeClr val="accent3">
                <a:lumMod val="75000"/>
              </a:schemeClr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Culinary Arts/ProStart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2</a:t>
            </a:r>
          </a:p>
        </p:txBody>
      </p:sp>
      <p:sp>
        <p:nvSpPr>
          <p:cNvPr id="21" name="Down Arrow 15">
            <a:extLst>
              <a:ext uri="{FF2B5EF4-FFF2-40B4-BE49-F238E27FC236}">
                <a16:creationId xmlns:a16="http://schemas.microsoft.com/office/drawing/2014/main" id="{45A71B06-1AF7-41C0-B3B1-BB149FCAB191}"/>
              </a:ext>
            </a:extLst>
          </p:cNvPr>
          <p:cNvSpPr/>
          <p:nvPr/>
        </p:nvSpPr>
        <p:spPr>
          <a:xfrm>
            <a:off x="6531525" y="2650515"/>
            <a:ext cx="292608" cy="645627"/>
          </a:xfrm>
          <a:prstGeom prst="downArrow">
            <a:avLst/>
          </a:prstGeom>
          <a:solidFill>
            <a:srgbClr val="FF0000"/>
          </a:solidFill>
          <a:ln>
            <a:solidFill>
              <a:srgbClr val="0070C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2" name="AutoShape 36">
            <a:extLst>
              <a:ext uri="{FF2B5EF4-FFF2-40B4-BE49-F238E27FC236}">
                <a16:creationId xmlns:a16="http://schemas.microsoft.com/office/drawing/2014/main" id="{22948C02-5AF2-4D49-BAF3-A3C2C8ABC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1058" y="2259791"/>
            <a:ext cx="3318072" cy="731520"/>
          </a:xfrm>
          <a:prstGeom prst="rect">
            <a:avLst/>
          </a:prstGeom>
          <a:solidFill>
            <a:schemeClr val="tx1"/>
          </a:solidFill>
          <a:ln w="19050">
            <a:solidFill>
              <a:schemeClr val="accent3">
                <a:lumMod val="75000"/>
              </a:schemeClr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Culinary Arts/ProStart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1</a:t>
            </a:r>
          </a:p>
        </p:txBody>
      </p:sp>
      <p:sp>
        <p:nvSpPr>
          <p:cNvPr id="24" name="AutoShape 36">
            <a:extLst>
              <a:ext uri="{FF2B5EF4-FFF2-40B4-BE49-F238E27FC236}">
                <a16:creationId xmlns:a16="http://schemas.microsoft.com/office/drawing/2014/main" id="{0C2F85DB-D744-4A32-B9B8-6CF0F0513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1058" y="1298503"/>
            <a:ext cx="3313542" cy="731520"/>
          </a:xfrm>
          <a:prstGeom prst="rect">
            <a:avLst/>
          </a:prstGeom>
          <a:solidFill>
            <a:schemeClr val="tx1"/>
          </a:solidFill>
          <a:ln w="19050">
            <a:solidFill>
              <a:srgbClr val="0070C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Foods &amp; Nutrition/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International Foods</a:t>
            </a:r>
          </a:p>
        </p:txBody>
      </p:sp>
    </p:spTree>
    <p:extLst>
      <p:ext uri="{BB962C8B-B14F-4D97-AF65-F5344CB8AC3E}">
        <p14:creationId xmlns:p14="http://schemas.microsoft.com/office/powerpoint/2010/main" val="409342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756"/>
    </mc:Choice>
    <mc:Fallback xmlns="">
      <p:transition spd="slow" advTm="106756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3164"/>
            <a:ext cx="9144000" cy="69527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HUMANITIES</a:t>
            </a:r>
          </a:p>
        </p:txBody>
      </p:sp>
      <p:sp>
        <p:nvSpPr>
          <p:cNvPr id="27" name="AutoShape 36">
            <a:extLst>
              <a:ext uri="{FF2B5EF4-FFF2-40B4-BE49-F238E27FC236}">
                <a16:creationId xmlns:a16="http://schemas.microsoft.com/office/drawing/2014/main" id="{2EDC7F61-1227-4B37-A9D4-9218317CF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6044" y="881207"/>
            <a:ext cx="3024554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FFC0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AP Human Geography</a:t>
            </a:r>
          </a:p>
        </p:txBody>
      </p:sp>
      <p:sp>
        <p:nvSpPr>
          <p:cNvPr id="28" name="AutoShape 36">
            <a:extLst>
              <a:ext uri="{FF2B5EF4-FFF2-40B4-BE49-F238E27FC236}">
                <a16:creationId xmlns:a16="http://schemas.microsoft.com/office/drawing/2014/main" id="{459099C8-5931-44AB-9A40-728EDB0D3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6044" y="4311892"/>
            <a:ext cx="3024554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33CC33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Psychology</a:t>
            </a:r>
          </a:p>
        </p:txBody>
      </p:sp>
      <p:sp>
        <p:nvSpPr>
          <p:cNvPr id="39" name="AutoShape 36">
            <a:extLst>
              <a:ext uri="{FF2B5EF4-FFF2-40B4-BE49-F238E27FC236}">
                <a16:creationId xmlns:a16="http://schemas.microsoft.com/office/drawing/2014/main" id="{43A5DD71-F4AC-4D95-B1F2-F3D5D8BED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6044" y="1717306"/>
            <a:ext cx="3024554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9900FF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AP Psychology</a:t>
            </a:r>
          </a:p>
        </p:txBody>
      </p:sp>
      <p:sp>
        <p:nvSpPr>
          <p:cNvPr id="40" name="AutoShape 36">
            <a:extLst>
              <a:ext uri="{FF2B5EF4-FFF2-40B4-BE49-F238E27FC236}">
                <a16:creationId xmlns:a16="http://schemas.microsoft.com/office/drawing/2014/main" id="{4CAD4619-8240-4D81-AC7F-E95FC02EE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6044" y="2576420"/>
            <a:ext cx="3024554" cy="640080"/>
          </a:xfrm>
          <a:prstGeom prst="rect">
            <a:avLst/>
          </a:prstGeom>
          <a:solidFill>
            <a:schemeClr val="tx1">
              <a:lumMod val="75000"/>
            </a:schemeClr>
          </a:solidFill>
          <a:ln w="19050">
            <a:solidFill>
              <a:srgbClr val="FF00FF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Debate (O Hour)</a:t>
            </a:r>
          </a:p>
        </p:txBody>
      </p:sp>
      <p:sp>
        <p:nvSpPr>
          <p:cNvPr id="7" name="AutoShape 36">
            <a:extLst>
              <a:ext uri="{FF2B5EF4-FFF2-40B4-BE49-F238E27FC236}">
                <a16:creationId xmlns:a16="http://schemas.microsoft.com/office/drawing/2014/main" id="{2C9C7AC1-4CD4-4AC1-9D9F-D125421E0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6044" y="3444156"/>
            <a:ext cx="3024554" cy="640080"/>
          </a:xfrm>
          <a:prstGeom prst="rect">
            <a:avLst/>
          </a:prstGeom>
          <a:solidFill>
            <a:schemeClr val="tx1">
              <a:lumMod val="75000"/>
            </a:schemeClr>
          </a:solidFill>
          <a:ln w="19050">
            <a:solidFill>
              <a:srgbClr val="CC00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Journalism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- LCTV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 (O Hour)</a:t>
            </a:r>
          </a:p>
        </p:txBody>
      </p:sp>
    </p:spTree>
    <p:extLst>
      <p:ext uri="{BB962C8B-B14F-4D97-AF65-F5344CB8AC3E}">
        <p14:creationId xmlns:p14="http://schemas.microsoft.com/office/powerpoint/2010/main" val="1081951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9545"/>
    </mc:Choice>
    <mc:Fallback xmlns="">
      <p:transition spd="slow" advTm="129545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3164"/>
            <a:ext cx="9144000" cy="69527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MUSIC</a:t>
            </a:r>
          </a:p>
        </p:txBody>
      </p:sp>
      <p:sp>
        <p:nvSpPr>
          <p:cNvPr id="27" name="AutoShape 36"/>
          <p:cNvSpPr>
            <a:spLocks noChangeArrowheads="1"/>
          </p:cNvSpPr>
          <p:nvPr/>
        </p:nvSpPr>
        <p:spPr bwMode="auto">
          <a:xfrm>
            <a:off x="607817" y="1615693"/>
            <a:ext cx="2560320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3333CC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Intermediate 2</a:t>
            </a:r>
          </a:p>
        </p:txBody>
      </p:sp>
      <p:sp>
        <p:nvSpPr>
          <p:cNvPr id="31" name="AutoShape 36"/>
          <p:cNvSpPr>
            <a:spLocks noChangeArrowheads="1"/>
          </p:cNvSpPr>
          <p:nvPr/>
        </p:nvSpPr>
        <p:spPr bwMode="auto">
          <a:xfrm>
            <a:off x="595808" y="3115764"/>
            <a:ext cx="2560320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3333CC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Percussion</a:t>
            </a:r>
          </a:p>
        </p:txBody>
      </p:sp>
      <p:sp>
        <p:nvSpPr>
          <p:cNvPr id="46" name="AutoShape 36"/>
          <p:cNvSpPr>
            <a:spLocks noChangeArrowheads="1"/>
          </p:cNvSpPr>
          <p:nvPr/>
        </p:nvSpPr>
        <p:spPr bwMode="auto">
          <a:xfrm>
            <a:off x="3281212" y="1615693"/>
            <a:ext cx="2560320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FF660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Advanced</a:t>
            </a:r>
          </a:p>
        </p:txBody>
      </p:sp>
      <p:sp>
        <p:nvSpPr>
          <p:cNvPr id="51" name="AutoShape 36"/>
          <p:cNvSpPr>
            <a:spLocks noChangeArrowheads="1"/>
          </p:cNvSpPr>
          <p:nvPr/>
        </p:nvSpPr>
        <p:spPr bwMode="auto">
          <a:xfrm>
            <a:off x="5954609" y="1615693"/>
            <a:ext cx="2560320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00FF0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Intermediate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7" name="AutoShape 36"/>
          <p:cNvSpPr>
            <a:spLocks noChangeArrowheads="1"/>
          </p:cNvSpPr>
          <p:nvPr/>
        </p:nvSpPr>
        <p:spPr bwMode="auto">
          <a:xfrm>
            <a:off x="1927123" y="4922267"/>
            <a:ext cx="2560320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FF00FF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Guitar Lab</a:t>
            </a:r>
          </a:p>
        </p:txBody>
      </p:sp>
      <p:sp>
        <p:nvSpPr>
          <p:cNvPr id="62" name="AutoShape 36"/>
          <p:cNvSpPr>
            <a:spLocks noChangeArrowheads="1"/>
          </p:cNvSpPr>
          <p:nvPr/>
        </p:nvSpPr>
        <p:spPr bwMode="auto">
          <a:xfrm>
            <a:off x="5954609" y="3852494"/>
            <a:ext cx="2560320" cy="64008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00FF0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Jazz Choir (O Hour)</a:t>
            </a:r>
          </a:p>
        </p:txBody>
      </p:sp>
      <p:sp>
        <p:nvSpPr>
          <p:cNvPr id="63" name="AutoShape 36"/>
          <p:cNvSpPr>
            <a:spLocks noChangeArrowheads="1"/>
          </p:cNvSpPr>
          <p:nvPr/>
        </p:nvSpPr>
        <p:spPr bwMode="auto">
          <a:xfrm>
            <a:off x="600569" y="3862571"/>
            <a:ext cx="2560320" cy="64008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3333CC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Jazz Band (O Hour)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6BEA1FA6-67F6-4B69-BB0B-9E85E86B6CBB}"/>
              </a:ext>
            </a:extLst>
          </p:cNvPr>
          <p:cNvSpPr txBox="1">
            <a:spLocks/>
          </p:cNvSpPr>
          <p:nvPr/>
        </p:nvSpPr>
        <p:spPr>
          <a:xfrm>
            <a:off x="607817" y="1153324"/>
            <a:ext cx="2560320" cy="4120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j-ea"/>
                <a:cs typeface="+mj-cs"/>
              </a:rPr>
              <a:t>Band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j-ea"/>
              <a:cs typeface="+mj-cs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B128B08B-643E-4862-B5FF-FEB75482FF3A}"/>
              </a:ext>
            </a:extLst>
          </p:cNvPr>
          <p:cNvSpPr txBox="1">
            <a:spLocks/>
          </p:cNvSpPr>
          <p:nvPr/>
        </p:nvSpPr>
        <p:spPr>
          <a:xfrm>
            <a:off x="3281212" y="1155845"/>
            <a:ext cx="2560320" cy="4120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j-ea"/>
                <a:cs typeface="+mj-cs"/>
              </a:rPr>
              <a:t>orchestra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j-ea"/>
              <a:cs typeface="+mj-cs"/>
            </a:endParaRP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2EAE34BF-CC4E-470E-90F7-B99E685867CE}"/>
              </a:ext>
            </a:extLst>
          </p:cNvPr>
          <p:cNvSpPr txBox="1">
            <a:spLocks/>
          </p:cNvSpPr>
          <p:nvPr/>
        </p:nvSpPr>
        <p:spPr>
          <a:xfrm>
            <a:off x="5954607" y="1155845"/>
            <a:ext cx="2560320" cy="4120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j-ea"/>
                <a:cs typeface="+mj-cs"/>
              </a:rPr>
              <a:t>choir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j-ea"/>
              <a:cs typeface="+mj-cs"/>
            </a:endParaRPr>
          </a:p>
        </p:txBody>
      </p:sp>
      <p:sp>
        <p:nvSpPr>
          <p:cNvPr id="4" name="AutoShape 36">
            <a:extLst>
              <a:ext uri="{FF2B5EF4-FFF2-40B4-BE49-F238E27FC236}">
                <a16:creationId xmlns:a16="http://schemas.microsoft.com/office/drawing/2014/main" id="{85C65387-A612-9013-8648-DE73AA6B8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3155" y="4922267"/>
            <a:ext cx="2560320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FFFF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AP Music Theory</a:t>
            </a:r>
          </a:p>
        </p:txBody>
      </p:sp>
      <p:sp>
        <p:nvSpPr>
          <p:cNvPr id="5" name="AutoShape 36">
            <a:extLst>
              <a:ext uri="{FF2B5EF4-FFF2-40B4-BE49-F238E27FC236}">
                <a16:creationId xmlns:a16="http://schemas.microsoft.com/office/drawing/2014/main" id="{05772F7D-EF87-8BED-CA60-4EF1212521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1212" y="2363371"/>
            <a:ext cx="2560320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FF660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Chamber</a:t>
            </a:r>
          </a:p>
        </p:txBody>
      </p:sp>
      <p:sp>
        <p:nvSpPr>
          <p:cNvPr id="6" name="AutoShape 36">
            <a:extLst>
              <a:ext uri="{FF2B5EF4-FFF2-40B4-BE49-F238E27FC236}">
                <a16:creationId xmlns:a16="http://schemas.microsoft.com/office/drawing/2014/main" id="{6CE99B1E-BE2A-88D0-B144-4A80EB319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4607" y="2365427"/>
            <a:ext cx="2560320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00FF0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Advanced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" name="AutoShape 36">
            <a:extLst>
              <a:ext uri="{FF2B5EF4-FFF2-40B4-BE49-F238E27FC236}">
                <a16:creationId xmlns:a16="http://schemas.microsoft.com/office/drawing/2014/main" id="{7E757E9F-8E06-A050-BDAB-864EDDE0F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4607" y="3115764"/>
            <a:ext cx="2560320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00FF0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Vocal Small Ensemble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" name="AutoShape 36">
            <a:extLst>
              <a:ext uri="{FF2B5EF4-FFF2-40B4-BE49-F238E27FC236}">
                <a16:creationId xmlns:a16="http://schemas.microsoft.com/office/drawing/2014/main" id="{D4176350-2BBC-DE86-096B-E4038721C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808" y="2363336"/>
            <a:ext cx="2560320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3333CC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Advanced Wind Ensemble</a:t>
            </a:r>
          </a:p>
        </p:txBody>
      </p:sp>
    </p:spTree>
    <p:extLst>
      <p:ext uri="{BB962C8B-B14F-4D97-AF65-F5344CB8AC3E}">
        <p14:creationId xmlns:p14="http://schemas.microsoft.com/office/powerpoint/2010/main" val="247307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476"/>
    </mc:Choice>
    <mc:Fallback xmlns="">
      <p:transition spd="slow" advTm="36476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36">
            <a:extLst>
              <a:ext uri="{FF2B5EF4-FFF2-40B4-BE49-F238E27FC236}">
                <a16:creationId xmlns:a16="http://schemas.microsoft.com/office/drawing/2014/main" id="{EECD7124-FA89-4D85-AAB5-24E08F1F7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5013" y="2604179"/>
            <a:ext cx="2682925" cy="574139"/>
          </a:xfrm>
          <a:prstGeom prst="rect">
            <a:avLst/>
          </a:prstGeom>
          <a:solidFill>
            <a:schemeClr val="tx1"/>
          </a:solidFill>
          <a:ln w="19050">
            <a:solidFill>
              <a:srgbClr val="00B0F0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AP Studio Art: 2D Design</a:t>
            </a:r>
          </a:p>
        </p:txBody>
      </p:sp>
      <p:sp>
        <p:nvSpPr>
          <p:cNvPr id="27" name="Down Arrow 16">
            <a:extLst>
              <a:ext uri="{FF2B5EF4-FFF2-40B4-BE49-F238E27FC236}">
                <a16:creationId xmlns:a16="http://schemas.microsoft.com/office/drawing/2014/main" id="{4EB92285-DB05-4DDD-A91F-AA314C5621AC}"/>
              </a:ext>
            </a:extLst>
          </p:cNvPr>
          <p:cNvSpPr/>
          <p:nvPr/>
        </p:nvSpPr>
        <p:spPr>
          <a:xfrm>
            <a:off x="6176723" y="2388731"/>
            <a:ext cx="274320" cy="242801"/>
          </a:xfrm>
          <a:prstGeom prst="downArrow">
            <a:avLst/>
          </a:prstGeom>
          <a:solidFill>
            <a:srgbClr val="FF0000"/>
          </a:solidFill>
          <a:ln>
            <a:solidFill>
              <a:srgbClr val="99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9" name="Down Arrow 16">
            <a:extLst>
              <a:ext uri="{FF2B5EF4-FFF2-40B4-BE49-F238E27FC236}">
                <a16:creationId xmlns:a16="http://schemas.microsoft.com/office/drawing/2014/main" id="{86AE1E56-5045-400F-A8E9-64293E6379F1}"/>
              </a:ext>
            </a:extLst>
          </p:cNvPr>
          <p:cNvSpPr/>
          <p:nvPr/>
        </p:nvSpPr>
        <p:spPr>
          <a:xfrm>
            <a:off x="7391297" y="2393593"/>
            <a:ext cx="274320" cy="242801"/>
          </a:xfrm>
          <a:prstGeom prst="downArrow">
            <a:avLst/>
          </a:prstGeom>
          <a:solidFill>
            <a:srgbClr val="FF0000"/>
          </a:solidFill>
          <a:ln>
            <a:solidFill>
              <a:srgbClr val="99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9" name="AutoShape 36">
            <a:extLst>
              <a:ext uri="{FF2B5EF4-FFF2-40B4-BE49-F238E27FC236}">
                <a16:creationId xmlns:a16="http://schemas.microsoft.com/office/drawing/2014/main" id="{597191A2-0C35-4CAC-AABC-108E645C3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9508" y="2707806"/>
            <a:ext cx="1772994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33CC33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Musical Theatre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7</a:t>
            </a:r>
            <a:r>
              <a:rPr kumimoji="0" lang="en-US" sz="16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th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 Hour</a:t>
            </a:r>
          </a:p>
        </p:txBody>
      </p:sp>
      <p:sp>
        <p:nvSpPr>
          <p:cNvPr id="48" name="AutoShape 36">
            <a:extLst>
              <a:ext uri="{FF2B5EF4-FFF2-40B4-BE49-F238E27FC236}">
                <a16:creationId xmlns:a16="http://schemas.microsoft.com/office/drawing/2014/main" id="{7D84F28C-311C-46BE-944B-A1383BD58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452" y="2712941"/>
            <a:ext cx="1772994" cy="640080"/>
          </a:xfrm>
          <a:prstGeom prst="rect">
            <a:avLst/>
          </a:prstGeom>
          <a:solidFill>
            <a:schemeClr val="tx1"/>
          </a:solidFill>
          <a:ln w="19050"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Advanced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Theatre</a:t>
            </a:r>
          </a:p>
        </p:txBody>
      </p:sp>
      <p:sp>
        <p:nvSpPr>
          <p:cNvPr id="51" name="Down Arrow 11">
            <a:extLst>
              <a:ext uri="{FF2B5EF4-FFF2-40B4-BE49-F238E27FC236}">
                <a16:creationId xmlns:a16="http://schemas.microsoft.com/office/drawing/2014/main" id="{0E663C69-49CD-4D69-9CD3-30A765F5FB4F}"/>
              </a:ext>
            </a:extLst>
          </p:cNvPr>
          <p:cNvSpPr/>
          <p:nvPr/>
        </p:nvSpPr>
        <p:spPr>
          <a:xfrm>
            <a:off x="1541769" y="2352619"/>
            <a:ext cx="396427" cy="382262"/>
          </a:xfrm>
          <a:prstGeom prst="downArrow">
            <a:avLst/>
          </a:prstGeom>
          <a:solidFill>
            <a:srgbClr val="FFFF00"/>
          </a:solidFill>
          <a:ln>
            <a:solidFill>
              <a:srgbClr val="3333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348" y="280969"/>
            <a:ext cx="2672810" cy="69527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THEATRE</a:t>
            </a:r>
          </a:p>
        </p:txBody>
      </p:sp>
      <p:sp>
        <p:nvSpPr>
          <p:cNvPr id="52" name="AutoShape 36">
            <a:extLst>
              <a:ext uri="{FF2B5EF4-FFF2-40B4-BE49-F238E27FC236}">
                <a16:creationId xmlns:a16="http://schemas.microsoft.com/office/drawing/2014/main" id="{C9C700DB-CFC6-4E35-BFE6-711F9D293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348" y="3953608"/>
            <a:ext cx="2672809" cy="640080"/>
          </a:xfrm>
          <a:prstGeom prst="rect">
            <a:avLst/>
          </a:prstGeom>
          <a:solidFill>
            <a:schemeClr val="tx1">
              <a:lumMod val="75000"/>
            </a:schemeClr>
          </a:solidFill>
          <a:ln w="19050">
            <a:solidFill>
              <a:srgbClr val="FFFF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Stagecraft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(O Hour)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3" name="Down Arrow 11">
            <a:extLst>
              <a:ext uri="{FF2B5EF4-FFF2-40B4-BE49-F238E27FC236}">
                <a16:creationId xmlns:a16="http://schemas.microsoft.com/office/drawing/2014/main" id="{0E663C69-49CD-4D69-9CD3-30A765F5FB4F}"/>
              </a:ext>
            </a:extLst>
          </p:cNvPr>
          <p:cNvSpPr/>
          <p:nvPr/>
        </p:nvSpPr>
        <p:spPr>
          <a:xfrm>
            <a:off x="2467761" y="2342141"/>
            <a:ext cx="396427" cy="382262"/>
          </a:xfrm>
          <a:prstGeom prst="downArrow">
            <a:avLst/>
          </a:prstGeom>
          <a:solidFill>
            <a:srgbClr val="FFFF00"/>
          </a:solidFill>
          <a:ln>
            <a:solidFill>
              <a:srgbClr val="3333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6" name="AutoShape 36">
            <a:extLst>
              <a:ext uri="{FF2B5EF4-FFF2-40B4-BE49-F238E27FC236}">
                <a16:creationId xmlns:a16="http://schemas.microsoft.com/office/drawing/2014/main" id="{6C5F0DC5-8682-46D2-B97C-AFC122223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348" y="1799351"/>
            <a:ext cx="2672810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00FFFF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Intermediate Theatre</a:t>
            </a:r>
          </a:p>
        </p:txBody>
      </p:sp>
      <p:sp>
        <p:nvSpPr>
          <p:cNvPr id="17" name="Down Arrow 11">
            <a:extLst>
              <a:ext uri="{FF2B5EF4-FFF2-40B4-BE49-F238E27FC236}">
                <a16:creationId xmlns:a16="http://schemas.microsoft.com/office/drawing/2014/main" id="{1DC66206-FA51-4747-B490-89679506978A}"/>
              </a:ext>
            </a:extLst>
          </p:cNvPr>
          <p:cNvSpPr/>
          <p:nvPr/>
        </p:nvSpPr>
        <p:spPr>
          <a:xfrm>
            <a:off x="2071334" y="1551133"/>
            <a:ext cx="396427" cy="382262"/>
          </a:xfrm>
          <a:prstGeom prst="downArrow">
            <a:avLst/>
          </a:prstGeom>
          <a:solidFill>
            <a:srgbClr val="FFFF00"/>
          </a:solidFill>
          <a:ln>
            <a:solidFill>
              <a:srgbClr val="3333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8" name="AutoShape 36">
            <a:extLst>
              <a:ext uri="{FF2B5EF4-FFF2-40B4-BE49-F238E27FC236}">
                <a16:creationId xmlns:a16="http://schemas.microsoft.com/office/drawing/2014/main" id="{215F3034-BEA8-4807-B304-69796AED6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6423" y="1820149"/>
            <a:ext cx="1097280" cy="574139"/>
          </a:xfrm>
          <a:prstGeom prst="rect">
            <a:avLst/>
          </a:prstGeom>
          <a:solidFill>
            <a:schemeClr val="tx1"/>
          </a:solidFill>
          <a:ln w="19050">
            <a:solidFill>
              <a:srgbClr val="3333CC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Ceramics</a:t>
            </a:r>
          </a:p>
        </p:txBody>
      </p:sp>
      <p:sp>
        <p:nvSpPr>
          <p:cNvPr id="19" name="AutoShape 36">
            <a:extLst>
              <a:ext uri="{FF2B5EF4-FFF2-40B4-BE49-F238E27FC236}">
                <a16:creationId xmlns:a16="http://schemas.microsoft.com/office/drawing/2014/main" id="{F274997C-7508-4193-9E2C-B46AD1EF0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3578" y="1820149"/>
            <a:ext cx="1097280" cy="574139"/>
          </a:xfrm>
          <a:prstGeom prst="rect">
            <a:avLst/>
          </a:prstGeom>
          <a:solidFill>
            <a:schemeClr val="tx1"/>
          </a:solidFill>
          <a:ln w="19050">
            <a:solidFill>
              <a:srgbClr val="FF0000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Drawing</a:t>
            </a:r>
          </a:p>
        </p:txBody>
      </p:sp>
      <p:sp>
        <p:nvSpPr>
          <p:cNvPr id="22" name="Down Arrow 16">
            <a:extLst>
              <a:ext uri="{FF2B5EF4-FFF2-40B4-BE49-F238E27FC236}">
                <a16:creationId xmlns:a16="http://schemas.microsoft.com/office/drawing/2014/main" id="{D8BEE4FD-018D-43DE-B854-E3CE93CAD79F}"/>
              </a:ext>
            </a:extLst>
          </p:cNvPr>
          <p:cNvSpPr/>
          <p:nvPr/>
        </p:nvSpPr>
        <p:spPr>
          <a:xfrm>
            <a:off x="6207902" y="1434844"/>
            <a:ext cx="274320" cy="382262"/>
          </a:xfrm>
          <a:prstGeom prst="downArrow">
            <a:avLst/>
          </a:prstGeom>
          <a:solidFill>
            <a:srgbClr val="FF0000"/>
          </a:solidFill>
          <a:ln>
            <a:solidFill>
              <a:srgbClr val="99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3" name="Down Arrow 16">
            <a:extLst>
              <a:ext uri="{FF2B5EF4-FFF2-40B4-BE49-F238E27FC236}">
                <a16:creationId xmlns:a16="http://schemas.microsoft.com/office/drawing/2014/main" id="{D32BF998-DED4-4E91-AF67-5525C06378CC}"/>
              </a:ext>
            </a:extLst>
          </p:cNvPr>
          <p:cNvSpPr/>
          <p:nvPr/>
        </p:nvSpPr>
        <p:spPr>
          <a:xfrm>
            <a:off x="7422476" y="1448415"/>
            <a:ext cx="274320" cy="382262"/>
          </a:xfrm>
          <a:prstGeom prst="downArrow">
            <a:avLst/>
          </a:prstGeom>
          <a:solidFill>
            <a:srgbClr val="FF0000"/>
          </a:solidFill>
          <a:ln>
            <a:solidFill>
              <a:srgbClr val="99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6" name="AutoShape 36">
            <a:extLst>
              <a:ext uri="{FF2B5EF4-FFF2-40B4-BE49-F238E27FC236}">
                <a16:creationId xmlns:a16="http://schemas.microsoft.com/office/drawing/2014/main" id="{08110F1F-D7E3-4765-A61A-4331762A8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6438" y="1050171"/>
            <a:ext cx="3810897" cy="534830"/>
          </a:xfrm>
          <a:prstGeom prst="rect">
            <a:avLst/>
          </a:prstGeom>
          <a:solidFill>
            <a:schemeClr val="tx1"/>
          </a:solidFill>
          <a:ln w="19050">
            <a:solidFill>
              <a:srgbClr val="9900FF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Drawing, Sculpting, &amp; Painting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0D47ADBB-D1B0-44A2-870D-9DD69C544308}"/>
              </a:ext>
            </a:extLst>
          </p:cNvPr>
          <p:cNvSpPr txBox="1">
            <a:spLocks/>
          </p:cNvSpPr>
          <p:nvPr/>
        </p:nvSpPr>
        <p:spPr>
          <a:xfrm>
            <a:off x="5236469" y="293164"/>
            <a:ext cx="3520502" cy="6952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j-ea"/>
                <a:cs typeface="+mj-cs"/>
              </a:rPr>
              <a:t>VISUAL ARTS</a:t>
            </a:r>
          </a:p>
        </p:txBody>
      </p:sp>
      <p:sp>
        <p:nvSpPr>
          <p:cNvPr id="33" name="AutoShape 36">
            <a:extLst>
              <a:ext uri="{FF2B5EF4-FFF2-40B4-BE49-F238E27FC236}">
                <a16:creationId xmlns:a16="http://schemas.microsoft.com/office/drawing/2014/main" id="{F94ECC0A-731E-4657-9E6D-B83E41A78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6073" y="4402691"/>
            <a:ext cx="3810897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CC0099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Web Design</a:t>
            </a:r>
          </a:p>
        </p:txBody>
      </p:sp>
      <p:sp>
        <p:nvSpPr>
          <p:cNvPr id="34" name="AutoShape 36">
            <a:extLst>
              <a:ext uri="{FF2B5EF4-FFF2-40B4-BE49-F238E27FC236}">
                <a16:creationId xmlns:a16="http://schemas.microsoft.com/office/drawing/2014/main" id="{9702DE03-6C7C-4A5C-A83A-55D696811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6073" y="3633568"/>
            <a:ext cx="3810897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66FF33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AP Studio Art: Digital Photography</a:t>
            </a:r>
          </a:p>
        </p:txBody>
      </p:sp>
      <p:sp>
        <p:nvSpPr>
          <p:cNvPr id="14" name="AutoShape 36">
            <a:extLst>
              <a:ext uri="{FF2B5EF4-FFF2-40B4-BE49-F238E27FC236}">
                <a16:creationId xmlns:a16="http://schemas.microsoft.com/office/drawing/2014/main" id="{2302D98C-425D-4E6B-BC5F-F2017645A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348" y="1054463"/>
            <a:ext cx="2672810" cy="640080"/>
          </a:xfrm>
          <a:prstGeom prst="rect">
            <a:avLst/>
          </a:prstGeom>
          <a:solidFill>
            <a:schemeClr val="tx1"/>
          </a:solidFill>
          <a:ln w="19050">
            <a:solidFill>
              <a:srgbClr val="3333CC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Beginning Theatre</a:t>
            </a:r>
          </a:p>
        </p:txBody>
      </p:sp>
    </p:spTree>
    <p:extLst>
      <p:ext uri="{BB962C8B-B14F-4D97-AF65-F5344CB8AC3E}">
        <p14:creationId xmlns:p14="http://schemas.microsoft.com/office/powerpoint/2010/main" val="195772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152"/>
    </mc:Choice>
    <mc:Fallback xmlns="">
      <p:transition spd="slow" advTm="59152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0" y="407900"/>
            <a:ext cx="9144000" cy="49294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WORLD LANGUAGES</a:t>
            </a:r>
          </a:p>
        </p:txBody>
      </p:sp>
      <p:sp>
        <p:nvSpPr>
          <p:cNvPr id="8" name="AutoShape 36"/>
          <p:cNvSpPr>
            <a:spLocks noChangeArrowheads="1"/>
          </p:cNvSpPr>
          <p:nvPr/>
        </p:nvSpPr>
        <p:spPr bwMode="auto">
          <a:xfrm>
            <a:off x="97437" y="959370"/>
            <a:ext cx="8877752" cy="2337555"/>
          </a:xfrm>
          <a:prstGeom prst="rect">
            <a:avLst/>
          </a:prstGeom>
          <a:solidFill>
            <a:schemeClr val="tx1"/>
          </a:solidFill>
          <a:ln w="38100">
            <a:solidFill>
              <a:srgbClr val="00FF00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3429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Most 4-year universities require </a:t>
            </a:r>
            <a:r>
              <a:rPr kumimoji="0" lang="en-US" sz="2000" b="1" i="1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2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 consecutive years of the same language, 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some colleges require 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3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 years.</a:t>
            </a:r>
          </a:p>
          <a:p>
            <a:pPr marL="3429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Check the college admission requirements for the school(s)  you are considering.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4" name="Picture 16" descr="france_fla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584" y="1111451"/>
            <a:ext cx="1097280" cy="6858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0" descr="spain-flag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064" y="1079743"/>
            <a:ext cx="1097280" cy="6858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4" descr="1D695002D1D84F149E1E3029FC352C3B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782" y="1119305"/>
            <a:ext cx="1097280" cy="6858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0166" y="1756176"/>
            <a:ext cx="87489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057400" algn="l"/>
                <a:tab pos="2403475" algn="l"/>
                <a:tab pos="3775075" algn="l"/>
                <a:tab pos="5541963" algn="l"/>
                <a:tab pos="7432675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    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Chinese	French	Japanese	Spanish</a:t>
            </a:r>
          </a:p>
        </p:txBody>
      </p:sp>
      <p:pic>
        <p:nvPicPr>
          <p:cNvPr id="17" name="Picture 2" descr="http://t0.gstatic.com/images?q=tbn:ANd9GcQqT-mnHPMkJjsIvGK8VCdt74i59CtJ2-IwOLFHBEAi8Jf-VgPkHg:www.enchantedlearning.com/asia/china/flag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386" y="1076124"/>
            <a:ext cx="1097280" cy="68925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36"/>
          <p:cNvSpPr>
            <a:spLocks noChangeArrowheads="1"/>
          </p:cNvSpPr>
          <p:nvPr/>
        </p:nvSpPr>
        <p:spPr bwMode="auto">
          <a:xfrm>
            <a:off x="1368625" y="3870563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FF00FF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1</a:t>
            </a:r>
          </a:p>
        </p:txBody>
      </p:sp>
      <p:sp>
        <p:nvSpPr>
          <p:cNvPr id="12" name="AutoShape 36"/>
          <p:cNvSpPr>
            <a:spLocks noChangeArrowheads="1"/>
          </p:cNvSpPr>
          <p:nvPr/>
        </p:nvSpPr>
        <p:spPr bwMode="auto">
          <a:xfrm>
            <a:off x="1368625" y="4300942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FF00FF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2</a:t>
            </a:r>
          </a:p>
        </p:txBody>
      </p:sp>
      <p:sp>
        <p:nvSpPr>
          <p:cNvPr id="15" name="AutoShape 36"/>
          <p:cNvSpPr>
            <a:spLocks noChangeArrowheads="1"/>
          </p:cNvSpPr>
          <p:nvPr/>
        </p:nvSpPr>
        <p:spPr bwMode="auto">
          <a:xfrm>
            <a:off x="1368627" y="5158409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FF00FF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4 Honors</a:t>
            </a:r>
          </a:p>
        </p:txBody>
      </p:sp>
      <p:sp>
        <p:nvSpPr>
          <p:cNvPr id="16" name="AutoShape 36"/>
          <p:cNvSpPr>
            <a:spLocks noChangeArrowheads="1"/>
          </p:cNvSpPr>
          <p:nvPr/>
        </p:nvSpPr>
        <p:spPr bwMode="auto">
          <a:xfrm>
            <a:off x="1368627" y="3442729"/>
            <a:ext cx="1600200" cy="384048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rgbClr val="FF00FF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Chinese</a:t>
            </a:r>
          </a:p>
        </p:txBody>
      </p:sp>
      <p:sp>
        <p:nvSpPr>
          <p:cNvPr id="18" name="AutoShape 36"/>
          <p:cNvSpPr>
            <a:spLocks noChangeArrowheads="1"/>
          </p:cNvSpPr>
          <p:nvPr/>
        </p:nvSpPr>
        <p:spPr bwMode="auto">
          <a:xfrm>
            <a:off x="1368625" y="4728776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FF00FF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3 Honors</a:t>
            </a:r>
          </a:p>
        </p:txBody>
      </p:sp>
      <p:sp>
        <p:nvSpPr>
          <p:cNvPr id="19" name="AutoShape 36"/>
          <p:cNvSpPr>
            <a:spLocks noChangeArrowheads="1"/>
          </p:cNvSpPr>
          <p:nvPr/>
        </p:nvSpPr>
        <p:spPr bwMode="auto">
          <a:xfrm>
            <a:off x="3111164" y="3870563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0000CC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1</a:t>
            </a:r>
          </a:p>
        </p:txBody>
      </p:sp>
      <p:sp>
        <p:nvSpPr>
          <p:cNvPr id="20" name="AutoShape 36"/>
          <p:cNvSpPr>
            <a:spLocks noChangeArrowheads="1"/>
          </p:cNvSpPr>
          <p:nvPr/>
        </p:nvSpPr>
        <p:spPr bwMode="auto">
          <a:xfrm>
            <a:off x="3121849" y="4295747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0000CC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2</a:t>
            </a:r>
          </a:p>
        </p:txBody>
      </p:sp>
      <p:sp>
        <p:nvSpPr>
          <p:cNvPr id="21" name="AutoShape 36"/>
          <p:cNvSpPr>
            <a:spLocks noChangeArrowheads="1"/>
          </p:cNvSpPr>
          <p:nvPr/>
        </p:nvSpPr>
        <p:spPr bwMode="auto">
          <a:xfrm>
            <a:off x="3124958" y="5150333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0000CC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AP Year 4</a:t>
            </a:r>
          </a:p>
        </p:txBody>
      </p:sp>
      <p:sp>
        <p:nvSpPr>
          <p:cNvPr id="22" name="AutoShape 36"/>
          <p:cNvSpPr>
            <a:spLocks noChangeArrowheads="1"/>
          </p:cNvSpPr>
          <p:nvPr/>
        </p:nvSpPr>
        <p:spPr bwMode="auto">
          <a:xfrm>
            <a:off x="3111164" y="3441161"/>
            <a:ext cx="1600200" cy="384048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rgbClr val="3333CC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French</a:t>
            </a:r>
          </a:p>
        </p:txBody>
      </p:sp>
      <p:sp>
        <p:nvSpPr>
          <p:cNvPr id="23" name="AutoShape 36"/>
          <p:cNvSpPr>
            <a:spLocks noChangeArrowheads="1"/>
          </p:cNvSpPr>
          <p:nvPr/>
        </p:nvSpPr>
        <p:spPr bwMode="auto">
          <a:xfrm>
            <a:off x="3124958" y="4724533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0000CC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3 Honors</a:t>
            </a:r>
          </a:p>
        </p:txBody>
      </p:sp>
      <p:sp>
        <p:nvSpPr>
          <p:cNvPr id="27" name="AutoShape 36"/>
          <p:cNvSpPr>
            <a:spLocks noChangeArrowheads="1"/>
          </p:cNvSpPr>
          <p:nvPr/>
        </p:nvSpPr>
        <p:spPr bwMode="auto">
          <a:xfrm>
            <a:off x="4881251" y="3435646"/>
            <a:ext cx="1600200" cy="384048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rgbClr val="00B05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Japanese</a:t>
            </a:r>
          </a:p>
        </p:txBody>
      </p:sp>
      <p:sp>
        <p:nvSpPr>
          <p:cNvPr id="32" name="AutoShape 36"/>
          <p:cNvSpPr>
            <a:spLocks noChangeArrowheads="1"/>
          </p:cNvSpPr>
          <p:nvPr/>
        </p:nvSpPr>
        <p:spPr bwMode="auto">
          <a:xfrm>
            <a:off x="6679652" y="3438880"/>
            <a:ext cx="1600200" cy="384048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rgbClr val="FFFF00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Spanish</a:t>
            </a:r>
          </a:p>
        </p:txBody>
      </p:sp>
      <p:sp>
        <p:nvSpPr>
          <p:cNvPr id="36" name="AutoShape 36">
            <a:extLst>
              <a:ext uri="{FF2B5EF4-FFF2-40B4-BE49-F238E27FC236}">
                <a16:creationId xmlns:a16="http://schemas.microsoft.com/office/drawing/2014/main" id="{912BD5D8-8E08-4A3F-8552-F6B40CCA2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8067" y="3870563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00B050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1</a:t>
            </a:r>
          </a:p>
        </p:txBody>
      </p:sp>
      <p:sp>
        <p:nvSpPr>
          <p:cNvPr id="37" name="AutoShape 36">
            <a:extLst>
              <a:ext uri="{FF2B5EF4-FFF2-40B4-BE49-F238E27FC236}">
                <a16:creationId xmlns:a16="http://schemas.microsoft.com/office/drawing/2014/main" id="{E898AC5F-EA8C-484A-BC88-1CF399929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5073" y="4303755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00B05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2</a:t>
            </a:r>
          </a:p>
        </p:txBody>
      </p:sp>
      <p:sp>
        <p:nvSpPr>
          <p:cNvPr id="39" name="AutoShape 36">
            <a:extLst>
              <a:ext uri="{FF2B5EF4-FFF2-40B4-BE49-F238E27FC236}">
                <a16:creationId xmlns:a16="http://schemas.microsoft.com/office/drawing/2014/main" id="{F779DC61-00FA-480F-9C9B-41F3F9C71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5075" y="5190192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00B05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4 Honors</a:t>
            </a:r>
          </a:p>
        </p:txBody>
      </p:sp>
      <p:sp>
        <p:nvSpPr>
          <p:cNvPr id="40" name="AutoShape 36">
            <a:extLst>
              <a:ext uri="{FF2B5EF4-FFF2-40B4-BE49-F238E27FC236}">
                <a16:creationId xmlns:a16="http://schemas.microsoft.com/office/drawing/2014/main" id="{4CAD6D08-392C-4188-99C4-8C91EBA70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5075" y="4743476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00B05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3 Honors</a:t>
            </a:r>
          </a:p>
        </p:txBody>
      </p:sp>
      <p:sp>
        <p:nvSpPr>
          <p:cNvPr id="41" name="AutoShape 36">
            <a:extLst>
              <a:ext uri="{FF2B5EF4-FFF2-40B4-BE49-F238E27FC236}">
                <a16:creationId xmlns:a16="http://schemas.microsoft.com/office/drawing/2014/main" id="{C40CDB8F-08A6-4171-AE47-67A3686B4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9195" y="3864711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1</a:t>
            </a:r>
          </a:p>
        </p:txBody>
      </p:sp>
      <p:sp>
        <p:nvSpPr>
          <p:cNvPr id="43" name="AutoShape 36">
            <a:extLst>
              <a:ext uri="{FF2B5EF4-FFF2-40B4-BE49-F238E27FC236}">
                <a16:creationId xmlns:a16="http://schemas.microsoft.com/office/drawing/2014/main" id="{A425BD87-1312-452A-86A7-D652257C1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9652" y="4720708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3 Honors</a:t>
            </a:r>
          </a:p>
        </p:txBody>
      </p:sp>
      <p:sp>
        <p:nvSpPr>
          <p:cNvPr id="45" name="AutoShape 36">
            <a:extLst>
              <a:ext uri="{FF2B5EF4-FFF2-40B4-BE49-F238E27FC236}">
                <a16:creationId xmlns:a16="http://schemas.microsoft.com/office/drawing/2014/main" id="{7555AF76-75F0-4C65-A298-E8D419674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9195" y="5579905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AP Year 5</a:t>
            </a:r>
          </a:p>
        </p:txBody>
      </p:sp>
      <p:sp>
        <p:nvSpPr>
          <p:cNvPr id="46" name="AutoShape 36">
            <a:extLst>
              <a:ext uri="{FF2B5EF4-FFF2-40B4-BE49-F238E27FC236}">
                <a16:creationId xmlns:a16="http://schemas.microsoft.com/office/drawing/2014/main" id="{B1DCBE49-6F34-459C-B992-57D81B5CC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9652" y="5146713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4 Honors</a:t>
            </a:r>
          </a:p>
        </p:txBody>
      </p:sp>
      <p:sp>
        <p:nvSpPr>
          <p:cNvPr id="33" name="AutoShape 36">
            <a:extLst>
              <a:ext uri="{FF2B5EF4-FFF2-40B4-BE49-F238E27FC236}">
                <a16:creationId xmlns:a16="http://schemas.microsoft.com/office/drawing/2014/main" id="{B0898C91-3372-4B0D-B56F-BEB572FAD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9195" y="4290542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2</a:t>
            </a:r>
          </a:p>
        </p:txBody>
      </p:sp>
      <p:sp>
        <p:nvSpPr>
          <p:cNvPr id="34" name="AutoShape 36">
            <a:extLst>
              <a:ext uri="{FF2B5EF4-FFF2-40B4-BE49-F238E27FC236}">
                <a16:creationId xmlns:a16="http://schemas.microsoft.com/office/drawing/2014/main" id="{91A84D00-683F-4A3F-A7F6-1294D5EE5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958" y="5580973"/>
            <a:ext cx="1600200" cy="384048"/>
          </a:xfrm>
          <a:prstGeom prst="rect">
            <a:avLst/>
          </a:prstGeom>
          <a:solidFill>
            <a:schemeClr val="tx1"/>
          </a:solidFill>
          <a:ln w="12700">
            <a:solidFill>
              <a:srgbClr val="0000CC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Year 5</a:t>
            </a:r>
          </a:p>
        </p:txBody>
      </p:sp>
    </p:spTree>
    <p:extLst>
      <p:ext uri="{BB962C8B-B14F-4D97-AF65-F5344CB8AC3E}">
        <p14:creationId xmlns:p14="http://schemas.microsoft.com/office/powerpoint/2010/main" val="1299486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506"/>
    </mc:Choice>
    <mc:Fallback xmlns="">
      <p:transition spd="slow" advTm="158506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7693"/>
            <a:ext cx="9144000" cy="64884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SPECIAL ELECTIVE PROGRAMS</a:t>
            </a:r>
          </a:p>
        </p:txBody>
      </p:sp>
      <p:sp>
        <p:nvSpPr>
          <p:cNvPr id="28" name="AutoShape 36"/>
          <p:cNvSpPr>
            <a:spLocks noChangeArrowheads="1"/>
          </p:cNvSpPr>
          <p:nvPr/>
        </p:nvSpPr>
        <p:spPr bwMode="auto">
          <a:xfrm>
            <a:off x="2914773" y="1017862"/>
            <a:ext cx="3017520" cy="731520"/>
          </a:xfrm>
          <a:prstGeom prst="rect">
            <a:avLst/>
          </a:prstGeom>
          <a:solidFill>
            <a:schemeClr val="tx1"/>
          </a:solidFill>
          <a:ln w="19050">
            <a:solidFill>
              <a:srgbClr val="3333CC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ICAN Credit Recovery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(6th, 7th Hour)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844462" y="2604867"/>
            <a:ext cx="993387" cy="350604"/>
          </a:xfrm>
          <a:prstGeom prst="rect">
            <a:avLst/>
          </a:prstGeom>
          <a:effectLst/>
        </p:spPr>
        <p:txBody>
          <a:bodyPr vert="horz" lIns="0" tIns="0" rIns="0" bIns="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j-ea"/>
                <a:cs typeface="+mj-cs"/>
              </a:rPr>
              <a:t>NO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j-ea"/>
                <a:cs typeface="+mj-cs"/>
              </a:rPr>
              <a:t>CREDIT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j-ea"/>
                <a:cs typeface="+mj-cs"/>
              </a:rPr>
              <a:t>ISSUED</a:t>
            </a:r>
          </a:p>
        </p:txBody>
      </p:sp>
      <p:sp>
        <p:nvSpPr>
          <p:cNvPr id="13" name="AutoShape 36">
            <a:extLst>
              <a:ext uri="{FF2B5EF4-FFF2-40B4-BE49-F238E27FC236}">
                <a16:creationId xmlns:a16="http://schemas.microsoft.com/office/drawing/2014/main" id="{3F978EB8-E24F-403D-AB43-D2620A999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4773" y="1977877"/>
            <a:ext cx="3017523" cy="2118796"/>
          </a:xfrm>
          <a:prstGeom prst="rect">
            <a:avLst/>
          </a:prstGeom>
          <a:solidFill>
            <a:schemeClr val="tx1"/>
          </a:solidFill>
          <a:ln w="19050">
            <a:solidFill>
              <a:srgbClr val="9900FF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Late Arrival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Periods 1-2-3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Early Dismissal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Periods 4-5-6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(you must still have 6 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credit-bearing classes which can 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be during the school day, 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on SVL, Zero Hour,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06750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7</a:t>
            </a:r>
            <a:r>
              <a:rPr kumimoji="0" lang="en-US" sz="16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th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 Hour)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844463" y="1208320"/>
            <a:ext cx="993387" cy="350604"/>
          </a:xfrm>
          <a:prstGeom prst="rect">
            <a:avLst/>
          </a:prstGeom>
          <a:effectLst/>
        </p:spPr>
        <p:txBody>
          <a:bodyPr vert="horz" lIns="0" tIns="0" rIns="0" bIns="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j-ea"/>
                <a:cs typeface="+mj-cs"/>
              </a:rPr>
              <a:t>GENERAL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j-ea"/>
                <a:cs typeface="+mj-cs"/>
              </a:rPr>
              <a:t>ELECTIVE</a:t>
            </a:r>
          </a:p>
        </p:txBody>
      </p:sp>
    </p:spTree>
    <p:extLst>
      <p:ext uri="{BB962C8B-B14F-4D97-AF65-F5344CB8AC3E}">
        <p14:creationId xmlns:p14="http://schemas.microsoft.com/office/powerpoint/2010/main" val="1528905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131"/>
    </mc:Choice>
    <mc:Fallback xmlns="">
      <p:transition spd="slow" advTm="10913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54498266-1A88-4282-BDFC-5331878F7D6A}"/>
              </a:ext>
            </a:extLst>
          </p:cNvPr>
          <p:cNvSpPr txBox="1">
            <a:spLocks/>
          </p:cNvSpPr>
          <p:nvPr/>
        </p:nvSpPr>
        <p:spPr>
          <a:xfrm>
            <a:off x="-133915" y="421336"/>
            <a:ext cx="9143999" cy="7746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j-ea"/>
                <a:cs typeface="+mj-cs"/>
              </a:rPr>
              <a:t>Registration timeline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D16F2E6-1492-B7AD-F977-BD17549FD8B7}"/>
              </a:ext>
            </a:extLst>
          </p:cNvPr>
          <p:cNvCxnSpPr>
            <a:cxnSpLocks/>
          </p:cNvCxnSpPr>
          <p:nvPr/>
        </p:nvCxnSpPr>
        <p:spPr>
          <a:xfrm flipH="1">
            <a:off x="889900" y="2283702"/>
            <a:ext cx="2874539" cy="0"/>
          </a:xfrm>
          <a:prstGeom prst="line">
            <a:avLst/>
          </a:prstGeom>
          <a:ln w="38100">
            <a:solidFill>
              <a:srgbClr val="E0DF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7CFB2282-32D7-CEDD-2D69-498690DFF1A5}"/>
              </a:ext>
            </a:extLst>
          </p:cNvPr>
          <p:cNvSpPr txBox="1"/>
          <p:nvPr/>
        </p:nvSpPr>
        <p:spPr>
          <a:xfrm>
            <a:off x="1336419" y="1530863"/>
            <a:ext cx="6203330" cy="3970318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square" rtlCol="0" anchor="b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Thursday, Feb. 8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- in your English class</a:t>
            </a:r>
          </a:p>
          <a:p>
            <a:pPr marL="230188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58738"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Throughout the Spring/Summer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:  </a:t>
            </a:r>
          </a:p>
          <a:p>
            <a:pPr marL="515938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You will have opportunities to make changes.  </a:t>
            </a:r>
          </a:p>
          <a:p>
            <a:pPr marL="515938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As soon as a rough draft of the schedule is built, you can see your schedule in PowerSchool.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627550-D14D-29ED-2B99-C7A734B9970B}"/>
              </a:ext>
            </a:extLst>
          </p:cNvPr>
          <p:cNvSpPr/>
          <p:nvPr/>
        </p:nvSpPr>
        <p:spPr>
          <a:xfrm>
            <a:off x="399681" y="1328207"/>
            <a:ext cx="3491504" cy="638932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In Classes</a:t>
            </a:r>
          </a:p>
        </p:txBody>
      </p:sp>
      <p:sp>
        <p:nvSpPr>
          <p:cNvPr id="7" name="Star: 12 Points 6">
            <a:extLst>
              <a:ext uri="{FF2B5EF4-FFF2-40B4-BE49-F238E27FC236}">
                <a16:creationId xmlns:a16="http://schemas.microsoft.com/office/drawing/2014/main" id="{C1D79E70-1D9A-858C-7B04-A86C54BF460C}"/>
              </a:ext>
            </a:extLst>
          </p:cNvPr>
          <p:cNvSpPr/>
          <p:nvPr/>
        </p:nvSpPr>
        <p:spPr>
          <a:xfrm>
            <a:off x="6704200" y="83636"/>
            <a:ext cx="2564135" cy="2608255"/>
          </a:xfrm>
          <a:prstGeom prst="star12">
            <a:avLst/>
          </a:prstGeom>
          <a:solidFill>
            <a:srgbClr val="00FF00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Bring your laptop!</a:t>
            </a:r>
          </a:p>
        </p:txBody>
      </p:sp>
    </p:spTree>
    <p:extLst>
      <p:ext uri="{BB962C8B-B14F-4D97-AF65-F5344CB8AC3E}">
        <p14:creationId xmlns:p14="http://schemas.microsoft.com/office/powerpoint/2010/main" val="182236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997"/>
    </mc:Choice>
    <mc:Fallback xmlns="">
      <p:transition spd="slow" advTm="99997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0FE6C2C-69F4-0EA9-541B-C55233804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5" name="Slide Number Placeholder 7">
            <a:extLst>
              <a:ext uri="{FF2B5EF4-FFF2-40B4-BE49-F238E27FC236}">
                <a16:creationId xmlns:a16="http://schemas.microsoft.com/office/drawing/2014/main" id="{A5017A0A-4533-C298-3F21-92E325C3C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34225" y="443732"/>
            <a:ext cx="608265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B71E42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6" name="Footer Placeholder 6">
            <a:extLst>
              <a:ext uri="{FF2B5EF4-FFF2-40B4-BE49-F238E27FC236}">
                <a16:creationId xmlns:a16="http://schemas.microsoft.com/office/drawing/2014/main" id="{4F9D405F-7F21-72D0-9DC4-A2FC23F2ED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32477" y="540921"/>
            <a:ext cx="37304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7E73617-2C88-4C49-BDD4-8AFD8532A2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9144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B655A517-B0B9-CD38-47E2-7D19264C17A5}"/>
              </a:ext>
            </a:extLst>
          </p:cNvPr>
          <p:cNvSpPr txBox="1">
            <a:spLocks/>
          </p:cNvSpPr>
          <p:nvPr/>
        </p:nvSpPr>
        <p:spPr>
          <a:xfrm>
            <a:off x="847703" y="1248031"/>
            <a:ext cx="2394787" cy="4699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steps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82103CA-A8A0-9125-CF82-06F903E416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Date Placeholder 1">
            <a:extLst>
              <a:ext uri="{FF2B5EF4-FFF2-40B4-BE49-F238E27FC236}">
                <a16:creationId xmlns:a16="http://schemas.microsoft.com/office/drawing/2014/main" id="{C0733185-B236-F652-6FB3-BEDEBED63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2421" y="6007878"/>
            <a:ext cx="2625537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0EB1E25-3784-FBDF-AA8F-FDDEDE181933}"/>
              </a:ext>
            </a:extLst>
          </p:cNvPr>
          <p:cNvSpPr/>
          <p:nvPr/>
        </p:nvSpPr>
        <p:spPr>
          <a:xfrm>
            <a:off x="3732477" y="725075"/>
            <a:ext cx="5278592" cy="2357124"/>
          </a:xfrm>
          <a:prstGeom prst="rect">
            <a:avLst/>
          </a:prstGeom>
          <a:solidFill>
            <a:schemeClr val="tx1"/>
          </a:solidFill>
          <a:ln w="28575">
            <a:solidFill>
              <a:srgbClr val="FF66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Confirm you can log into PowerSchool </a:t>
            </a:r>
            <a:r>
              <a:rPr lang="en-US" sz="2000" dirty="0">
                <a:solidFill>
                  <a:prstClr val="black"/>
                </a:solidFill>
                <a:latin typeface="Gill Sans MT" panose="020B0502020104020203"/>
              </a:rPr>
              <a:t>on a computer - the phone app doesn’t have the registration feature. </a:t>
            </a:r>
          </a:p>
          <a:p>
            <a:pPr marL="169863" marR="0" lvl="1" indent="-16986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Gill Sans MT" panose="020B0502020104020203"/>
              </a:rPr>
              <a:t>If you don’t remember your login/password, go to the Public or Student Office and ask for a reset this week.</a:t>
            </a:r>
          </a:p>
          <a:p>
            <a:pPr marL="169863" marR="0" lvl="1" indent="-16986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Gill Sans MT" panose="020B0502020104020203"/>
              </a:rPr>
              <a:t>Don’t wait until registration day to get a reset!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300F176-06A6-C15D-76DA-D3339BF9DF8E}"/>
              </a:ext>
            </a:extLst>
          </p:cNvPr>
          <p:cNvSpPr/>
          <p:nvPr/>
        </p:nvSpPr>
        <p:spPr>
          <a:xfrm>
            <a:off x="3732478" y="3247524"/>
            <a:ext cx="5278592" cy="1152330"/>
          </a:xfrm>
          <a:prstGeom prst="rect">
            <a:avLst/>
          </a:prstGeom>
          <a:solidFill>
            <a:schemeClr val="tx1"/>
          </a:solidFill>
          <a:ln w="28575">
            <a:solidFill>
              <a:srgbClr val="FFFF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Start to pencil in your schedule on your registration form (if you need a new one, come to the Student Office).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8AE4B95-CB13-A469-1D13-FACCEBDC0920}"/>
              </a:ext>
            </a:extLst>
          </p:cNvPr>
          <p:cNvSpPr/>
          <p:nvPr/>
        </p:nvSpPr>
        <p:spPr>
          <a:xfrm>
            <a:off x="3732478" y="4544602"/>
            <a:ext cx="5278592" cy="2111656"/>
          </a:xfrm>
          <a:prstGeom prst="rect">
            <a:avLst/>
          </a:prstGeom>
          <a:solidFill>
            <a:schemeClr val="tx1"/>
          </a:solidFill>
          <a:ln w="28575">
            <a:solidFill>
              <a:srgbClr val="00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Use your resources to design the best schedule for your goals, interests, and graduation requirements.</a:t>
            </a:r>
          </a:p>
          <a:p>
            <a:pPr marL="285750" marR="0" lvl="1" indent="-28575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Teachers and parents - ask their advice!</a:t>
            </a:r>
          </a:p>
          <a:p>
            <a:pPr marL="285750" marR="0" lvl="1" indent="-28575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www.lctigers.com - go to Learn at the top, select Course Registration </a:t>
            </a:r>
          </a:p>
        </p:txBody>
      </p:sp>
    </p:spTree>
    <p:extLst>
      <p:ext uri="{BB962C8B-B14F-4D97-AF65-F5344CB8AC3E}">
        <p14:creationId xmlns:p14="http://schemas.microsoft.com/office/powerpoint/2010/main" val="32029518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43012"/>
    </mc:Choice>
    <mc:Fallback xmlns="">
      <p:transition spd="slow" advTm="4301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54498266-1A88-4282-BDFC-5331878F7D6A}"/>
              </a:ext>
            </a:extLst>
          </p:cNvPr>
          <p:cNvSpPr txBox="1">
            <a:spLocks/>
          </p:cNvSpPr>
          <p:nvPr/>
        </p:nvSpPr>
        <p:spPr>
          <a:xfrm>
            <a:off x="0" y="284176"/>
            <a:ext cx="9143999" cy="7746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j-ea"/>
                <a:cs typeface="+mj-cs"/>
              </a:rPr>
              <a:t>The importance of planning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D16F2E6-1492-B7AD-F977-BD17549FD8B7}"/>
              </a:ext>
            </a:extLst>
          </p:cNvPr>
          <p:cNvCxnSpPr>
            <a:cxnSpLocks/>
          </p:cNvCxnSpPr>
          <p:nvPr/>
        </p:nvCxnSpPr>
        <p:spPr>
          <a:xfrm flipH="1">
            <a:off x="1023815" y="2146542"/>
            <a:ext cx="2874539" cy="0"/>
          </a:xfrm>
          <a:prstGeom prst="line">
            <a:avLst/>
          </a:prstGeom>
          <a:ln w="38100">
            <a:solidFill>
              <a:srgbClr val="E0DF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633FC52-2403-35DD-0C96-7250DB419FF1}"/>
              </a:ext>
            </a:extLst>
          </p:cNvPr>
          <p:cNvSpPr txBox="1"/>
          <p:nvPr/>
        </p:nvSpPr>
        <p:spPr>
          <a:xfrm>
            <a:off x="974331" y="900798"/>
            <a:ext cx="7283955" cy="4154984"/>
          </a:xfrm>
          <a:prstGeom prst="rect">
            <a:avLst/>
          </a:prstGeom>
          <a:solidFill>
            <a:schemeClr val="tx1"/>
          </a:solidFill>
          <a:ln w="28575">
            <a:solidFill>
              <a:srgbClr val="00FFFF"/>
            </a:solidFill>
          </a:ln>
        </p:spPr>
        <p:txBody>
          <a:bodyPr wrap="square" anchor="b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Choosing your classes is a very important process.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Seek out resources to help you make the decision: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Current teachers who know you and can give suggestions on your next level class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Your counselor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Teachers of the classes you are considering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Parents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College admission web sites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Friends/siblings who have taken the class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LC Course Catalog (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hlinkClick r:id="rId3"/>
              </a:rPr>
              <a:t>www.lctigers.com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– under Learn)</a:t>
            </a:r>
          </a:p>
        </p:txBody>
      </p:sp>
    </p:spTree>
    <p:extLst>
      <p:ext uri="{BB962C8B-B14F-4D97-AF65-F5344CB8AC3E}">
        <p14:creationId xmlns:p14="http://schemas.microsoft.com/office/powerpoint/2010/main" val="185445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482"/>
    </mc:Choice>
    <mc:Fallback xmlns="">
      <p:transition spd="slow" advTm="8548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876868A-F079-7B49-15B9-D82B79542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5559" y="1019721"/>
            <a:ext cx="3800409" cy="5016757"/>
          </a:xfrm>
          <a:prstGeom prst="rect">
            <a:avLst/>
          </a:prstGeom>
          <a:ln w="28575">
            <a:solidFill>
              <a:srgbClr val="FFFF00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12014BD-3BC6-4EA2-BBDC-521FE35758E2}"/>
              </a:ext>
            </a:extLst>
          </p:cNvPr>
          <p:cNvSpPr txBox="1"/>
          <p:nvPr/>
        </p:nvSpPr>
        <p:spPr>
          <a:xfrm>
            <a:off x="304083" y="1019722"/>
            <a:ext cx="4533893" cy="5309146"/>
          </a:xfrm>
          <a:prstGeom prst="rect">
            <a:avLst/>
          </a:prstGeom>
          <a:solidFill>
            <a:schemeClr val="tx1"/>
          </a:solidFill>
          <a:ln w="28575">
            <a:solidFill>
              <a:srgbClr val="3333CC"/>
            </a:solidFill>
          </a:ln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/>
            <a:contourClr>
              <a:schemeClr val="accent4"/>
            </a:contourClr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Be sure you are using the form for your NEXT grade level. If you lose it, we have more in the office.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50000"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287338" marR="0" lvl="0" indent="-28733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50000"/>
              <a:buFont typeface="Arial" panose="020B0604020202020204" pitchFamily="34" charset="0"/>
              <a:buChar char="•"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287338" marR="0" lvl="0" indent="-28733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Select options for your core classes - 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boxes 1-5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.</a:t>
            </a:r>
          </a:p>
          <a:p>
            <a:pPr marL="287338" marR="0" lvl="0" indent="-28733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50000"/>
              <a:buFont typeface="Arial" panose="020B0604020202020204" pitchFamily="34" charset="0"/>
              <a:buChar char="•"/>
              <a:tabLst/>
              <a:defRPr/>
            </a:pP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287338" marR="0" lvl="0" indent="-28733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Write in your top Primary Elective choice - 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box 6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.</a:t>
            </a:r>
            <a:endParaRPr lang="en-US" sz="1900" dirty="0">
              <a:solidFill>
                <a:prstClr val="white"/>
              </a:solidFill>
              <a:latin typeface="Gill Sans MT" panose="020B0502020104020203"/>
            </a:endParaRPr>
          </a:p>
          <a:p>
            <a:pPr marL="287338" marR="0" lvl="0" indent="-28733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50000"/>
              <a:buFont typeface="Arial" panose="020B0604020202020204" pitchFamily="34" charset="0"/>
              <a:buChar char="•"/>
              <a:tabLst/>
              <a:defRPr/>
            </a:pP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287338" marR="0" lvl="0" indent="-28733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Provide the 4 alternate options. These choices will be required when you register in PowerSchool.</a:t>
            </a:r>
          </a:p>
          <a:p>
            <a:pPr marL="287338" marR="0" lvl="0" indent="-28733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50000"/>
              <a:buFont typeface="Arial" panose="020B0604020202020204" pitchFamily="34" charset="0"/>
              <a:buChar char="•"/>
              <a:tabLst/>
              <a:defRPr/>
            </a:pPr>
            <a:endParaRPr lang="en-US" sz="1900" dirty="0">
              <a:solidFill>
                <a:prstClr val="white"/>
              </a:solidFill>
              <a:latin typeface="Gill Sans MT" panose="020B0502020104020203"/>
            </a:endParaRPr>
          </a:p>
          <a:p>
            <a:pPr marL="287338" marR="0" lvl="0" indent="-28733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5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Complete the Optional sections if you want Zero, 7th Hour, SVL or Running Start.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365F1EF3-0FA6-45C1-B9AC-1EC375400645}"/>
              </a:ext>
            </a:extLst>
          </p:cNvPr>
          <p:cNvSpPr txBox="1">
            <a:spLocks/>
          </p:cNvSpPr>
          <p:nvPr/>
        </p:nvSpPr>
        <p:spPr>
          <a:xfrm>
            <a:off x="0" y="284176"/>
            <a:ext cx="9143999" cy="7746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anose="020B0502020104020203"/>
                <a:ea typeface="+mj-ea"/>
                <a:cs typeface="+mj-cs"/>
              </a:rPr>
              <a:t>COMPLETING your registration FORM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0AD818F1-8E3C-3025-F335-59841236B91D}"/>
              </a:ext>
            </a:extLst>
          </p:cNvPr>
          <p:cNvSpPr/>
          <p:nvPr/>
        </p:nvSpPr>
        <p:spPr>
          <a:xfrm>
            <a:off x="4729419" y="3458379"/>
            <a:ext cx="282572" cy="235444"/>
          </a:xfrm>
          <a:prstGeom prst="rightArrow">
            <a:avLst/>
          </a:prstGeom>
          <a:solidFill>
            <a:srgbClr val="99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E48C1CA3-92A7-B6E2-58F3-25C094412A6A}"/>
              </a:ext>
            </a:extLst>
          </p:cNvPr>
          <p:cNvSpPr/>
          <p:nvPr/>
        </p:nvSpPr>
        <p:spPr>
          <a:xfrm>
            <a:off x="4725690" y="2644918"/>
            <a:ext cx="282572" cy="235444"/>
          </a:xfrm>
          <a:prstGeom prst="rightArrow">
            <a:avLst/>
          </a:prstGeom>
          <a:solidFill>
            <a:srgbClr val="99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51D33F94-B92C-C152-0C5C-C289F418558B}"/>
              </a:ext>
            </a:extLst>
          </p:cNvPr>
          <p:cNvSpPr/>
          <p:nvPr/>
        </p:nvSpPr>
        <p:spPr>
          <a:xfrm>
            <a:off x="4725690" y="1549724"/>
            <a:ext cx="282572" cy="235444"/>
          </a:xfrm>
          <a:prstGeom prst="rightArrow">
            <a:avLst/>
          </a:prstGeom>
          <a:solidFill>
            <a:srgbClr val="99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4B52B111-477B-3EFA-084F-9995CD1638E2}"/>
              </a:ext>
            </a:extLst>
          </p:cNvPr>
          <p:cNvSpPr/>
          <p:nvPr/>
        </p:nvSpPr>
        <p:spPr>
          <a:xfrm>
            <a:off x="4712987" y="2140857"/>
            <a:ext cx="282572" cy="235444"/>
          </a:xfrm>
          <a:prstGeom prst="rightArrow">
            <a:avLst/>
          </a:prstGeom>
          <a:solidFill>
            <a:srgbClr val="99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EE56261F-23BA-5972-73A8-895922827979}"/>
              </a:ext>
            </a:extLst>
          </p:cNvPr>
          <p:cNvSpPr/>
          <p:nvPr/>
        </p:nvSpPr>
        <p:spPr>
          <a:xfrm>
            <a:off x="4725690" y="1776211"/>
            <a:ext cx="282572" cy="235444"/>
          </a:xfrm>
          <a:prstGeom prst="rightArrow">
            <a:avLst/>
          </a:prstGeom>
          <a:solidFill>
            <a:srgbClr val="99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DFCF06CA-3C45-2D67-4F2B-5D4501ABE13F}"/>
              </a:ext>
            </a:extLst>
          </p:cNvPr>
          <p:cNvSpPr/>
          <p:nvPr/>
        </p:nvSpPr>
        <p:spPr>
          <a:xfrm>
            <a:off x="4712987" y="4091642"/>
            <a:ext cx="282572" cy="235444"/>
          </a:xfrm>
          <a:prstGeom prst="rightArrow">
            <a:avLst/>
          </a:prstGeom>
          <a:solidFill>
            <a:srgbClr val="00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68B2F989-5913-801F-2184-B8CB0B6B1FAC}"/>
              </a:ext>
            </a:extLst>
          </p:cNvPr>
          <p:cNvSpPr/>
          <p:nvPr/>
        </p:nvSpPr>
        <p:spPr>
          <a:xfrm>
            <a:off x="4714708" y="4574520"/>
            <a:ext cx="282572" cy="235444"/>
          </a:xfrm>
          <a:prstGeom prst="rightArrow">
            <a:avLst/>
          </a:prstGeom>
          <a:solidFill>
            <a:srgbClr val="00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C16544C9-FA4C-B68D-86C9-4ABF12BF5CEF}"/>
              </a:ext>
            </a:extLst>
          </p:cNvPr>
          <p:cNvSpPr/>
          <p:nvPr/>
        </p:nvSpPr>
        <p:spPr>
          <a:xfrm>
            <a:off x="4758164" y="5393994"/>
            <a:ext cx="282572" cy="235444"/>
          </a:xfrm>
          <a:prstGeom prst="rightArrow">
            <a:avLst/>
          </a:prstGeom>
          <a:solidFill>
            <a:srgbClr val="FF0000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7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153"/>
    </mc:Choice>
    <mc:Fallback xmlns="">
      <p:transition spd="slow" advTm="104153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3830" y="2642267"/>
            <a:ext cx="5583836" cy="1678193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FALL 2024</a:t>
            </a:r>
            <a:br>
              <a:rPr lang="en-US" b="1" dirty="0"/>
            </a:br>
            <a:r>
              <a:rPr lang="en-US" b="1" dirty="0"/>
              <a:t>CLASSES</a:t>
            </a:r>
          </a:p>
        </p:txBody>
      </p:sp>
    </p:spTree>
    <p:extLst>
      <p:ext uri="{BB962C8B-B14F-4D97-AF65-F5344CB8AC3E}">
        <p14:creationId xmlns:p14="http://schemas.microsoft.com/office/powerpoint/2010/main" val="385517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873"/>
    </mc:Choice>
    <mc:Fallback xmlns="">
      <p:transition spd="slow" advTm="14873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36"/>
          <p:cNvSpPr>
            <a:spLocks noChangeArrowheads="1"/>
          </p:cNvSpPr>
          <p:nvPr/>
        </p:nvSpPr>
        <p:spPr bwMode="auto">
          <a:xfrm>
            <a:off x="2715888" y="924267"/>
            <a:ext cx="3712222" cy="1533184"/>
          </a:xfrm>
          <a:prstGeom prst="rect">
            <a:avLst/>
          </a:prstGeom>
          <a:solidFill>
            <a:schemeClr val="tx1"/>
          </a:solidFill>
          <a:ln w="28575">
            <a:solidFill>
              <a:srgbClr val="FF6600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marL="679450" indent="-4572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 10</a:t>
            </a:r>
          </a:p>
          <a:p>
            <a:pPr marL="679450" indent="-4572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Honors English 10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A452288-2554-42B2-91C3-9EE1D68337E6}"/>
              </a:ext>
            </a:extLst>
          </p:cNvPr>
          <p:cNvSpPr txBox="1">
            <a:spLocks/>
          </p:cNvSpPr>
          <p:nvPr/>
        </p:nvSpPr>
        <p:spPr>
          <a:xfrm>
            <a:off x="0" y="284176"/>
            <a:ext cx="9143999" cy="7746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English options</a:t>
            </a:r>
          </a:p>
        </p:txBody>
      </p:sp>
    </p:spTree>
    <p:extLst>
      <p:ext uri="{BB962C8B-B14F-4D97-AF65-F5344CB8AC3E}">
        <p14:creationId xmlns:p14="http://schemas.microsoft.com/office/powerpoint/2010/main" val="2250498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4003"/>
    </mc:Choice>
    <mc:Fallback xmlns="">
      <p:transition spd="slow" advTm="334003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36">
            <a:extLst>
              <a:ext uri="{FF2B5EF4-FFF2-40B4-BE49-F238E27FC236}">
                <a16:creationId xmlns:a16="http://schemas.microsoft.com/office/drawing/2014/main" id="{6D1F559A-4C1E-425C-A8D0-FEE33BA24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8677" y="1047349"/>
            <a:ext cx="3766646" cy="2045706"/>
          </a:xfrm>
          <a:prstGeom prst="rect">
            <a:avLst/>
          </a:prstGeom>
          <a:solidFill>
            <a:schemeClr val="tx1"/>
          </a:solidFill>
          <a:ln w="28575">
            <a:solidFill>
              <a:srgbClr val="3333CC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marL="679450" indent="-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Art History</a:t>
            </a:r>
          </a:p>
          <a:p>
            <a:pPr marL="679450" indent="-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World History</a:t>
            </a:r>
          </a:p>
          <a:p>
            <a:pPr marL="679450" indent="-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 History 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C8C4E9C-BAFF-4DBF-874E-1027C181BB12}"/>
              </a:ext>
            </a:extLst>
          </p:cNvPr>
          <p:cNvSpPr txBox="1">
            <a:spLocks/>
          </p:cNvSpPr>
          <p:nvPr/>
        </p:nvSpPr>
        <p:spPr>
          <a:xfrm>
            <a:off x="0" y="284176"/>
            <a:ext cx="9143999" cy="7746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Social studies options</a:t>
            </a:r>
          </a:p>
        </p:txBody>
      </p:sp>
    </p:spTree>
    <p:extLst>
      <p:ext uri="{BB962C8B-B14F-4D97-AF65-F5344CB8AC3E}">
        <p14:creationId xmlns:p14="http://schemas.microsoft.com/office/powerpoint/2010/main" val="401589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7569"/>
    </mc:Choice>
    <mc:Fallback xmlns="">
      <p:transition spd="slow" advTm="23756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Bent Arrow 24">
            <a:extLst>
              <a:ext uri="{FF2B5EF4-FFF2-40B4-BE49-F238E27FC236}">
                <a16:creationId xmlns:a16="http://schemas.microsoft.com/office/drawing/2014/main" id="{347ACBD1-A34E-46C2-8EDF-AB178CD432D7}"/>
              </a:ext>
            </a:extLst>
          </p:cNvPr>
          <p:cNvSpPr/>
          <p:nvPr/>
        </p:nvSpPr>
        <p:spPr>
          <a:xfrm flipH="1">
            <a:off x="5583195" y="3781901"/>
            <a:ext cx="1930645" cy="979603"/>
          </a:xfrm>
          <a:prstGeom prst="bentArrow">
            <a:avLst>
              <a:gd name="adj1" fmla="val 17348"/>
              <a:gd name="adj2" fmla="val 19711"/>
              <a:gd name="adj3" fmla="val 22733"/>
              <a:gd name="adj4" fmla="val 43750"/>
            </a:avLst>
          </a:prstGeom>
          <a:solidFill>
            <a:srgbClr val="FFFF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8" name="AutoShape 36">
            <a:extLst>
              <a:ext uri="{FF2B5EF4-FFF2-40B4-BE49-F238E27FC236}">
                <a16:creationId xmlns:a16="http://schemas.microsoft.com/office/drawing/2014/main" id="{FC890E53-6026-411D-9E75-F288177E9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936" y="843699"/>
            <a:ext cx="1980564" cy="548640"/>
          </a:xfrm>
          <a:prstGeom prst="rect">
            <a:avLst/>
          </a:prstGeom>
          <a:solidFill>
            <a:schemeClr val="tx1"/>
          </a:solidFill>
          <a:ln w="28575">
            <a:solidFill>
              <a:srgbClr val="00800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Statistics</a:t>
            </a:r>
          </a:p>
        </p:txBody>
      </p:sp>
      <p:sp>
        <p:nvSpPr>
          <p:cNvPr id="24" name="AutoShape 53">
            <a:extLst>
              <a:ext uri="{FF2B5EF4-FFF2-40B4-BE49-F238E27FC236}">
                <a16:creationId xmlns:a16="http://schemas.microsoft.com/office/drawing/2014/main" id="{217FA526-488A-4F6B-B5EB-778B23FFC818}"/>
              </a:ext>
            </a:extLst>
          </p:cNvPr>
          <p:cNvSpPr>
            <a:spLocks noChangeArrowheads="1"/>
          </p:cNvSpPr>
          <p:nvPr/>
        </p:nvSpPr>
        <p:spPr bwMode="auto">
          <a:xfrm rot="19850995">
            <a:off x="4275598" y="1255640"/>
            <a:ext cx="339725" cy="651229"/>
          </a:xfrm>
          <a:prstGeom prst="upArrow">
            <a:avLst>
              <a:gd name="adj1" fmla="val 50000"/>
              <a:gd name="adj2" fmla="val 100935"/>
            </a:avLst>
          </a:prstGeom>
          <a:solidFill>
            <a:srgbClr val="FFFF00"/>
          </a:solidFill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22" name="AutoShape 32">
            <a:extLst>
              <a:ext uri="{FF2B5EF4-FFF2-40B4-BE49-F238E27FC236}">
                <a16:creationId xmlns:a16="http://schemas.microsoft.com/office/drawing/2014/main" id="{EE301F47-4DEF-48CF-8FB0-CAC076269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184" y="2459840"/>
            <a:ext cx="2304803" cy="731520"/>
          </a:xfrm>
          <a:prstGeom prst="rect">
            <a:avLst/>
          </a:prstGeom>
          <a:solidFill>
            <a:schemeClr val="tx1"/>
          </a:solidFill>
          <a:ln w="28575">
            <a:solidFill>
              <a:srgbClr val="FF000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Computer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</a:t>
            </a:r>
          </a:p>
        </p:txBody>
      </p:sp>
      <p:sp>
        <p:nvSpPr>
          <p:cNvPr id="23" name="Right Arrow 23">
            <a:extLst>
              <a:ext uri="{FF2B5EF4-FFF2-40B4-BE49-F238E27FC236}">
                <a16:creationId xmlns:a16="http://schemas.microsoft.com/office/drawing/2014/main" id="{6B7E9BBB-2767-4994-80AD-0C15C4A5125E}"/>
              </a:ext>
            </a:extLst>
          </p:cNvPr>
          <p:cNvSpPr/>
          <p:nvPr/>
        </p:nvSpPr>
        <p:spPr>
          <a:xfrm rot="12262116">
            <a:off x="2760499" y="3216361"/>
            <a:ext cx="1507362" cy="405686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AutoShape 30">
            <a:extLst>
              <a:ext uri="{FF2B5EF4-FFF2-40B4-BE49-F238E27FC236}">
                <a16:creationId xmlns:a16="http://schemas.microsoft.com/office/drawing/2014/main" id="{2F367D7A-D2DD-43BE-9A97-60390C7A1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9182" y="843699"/>
            <a:ext cx="2424947" cy="548640"/>
          </a:xfrm>
          <a:prstGeom prst="rect">
            <a:avLst/>
          </a:prstGeom>
          <a:solidFill>
            <a:schemeClr val="tx1"/>
          </a:solidFill>
          <a:ln w="28575">
            <a:solidFill>
              <a:srgbClr val="CC0099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Calculus AB/BC</a:t>
            </a:r>
          </a:p>
        </p:txBody>
      </p:sp>
      <p:sp>
        <p:nvSpPr>
          <p:cNvPr id="10" name="AutoShape 53">
            <a:extLst>
              <a:ext uri="{FF2B5EF4-FFF2-40B4-BE49-F238E27FC236}">
                <a16:creationId xmlns:a16="http://schemas.microsoft.com/office/drawing/2014/main" id="{A6049BA1-BCEC-4185-8032-96F67858D9C5}"/>
              </a:ext>
            </a:extLst>
          </p:cNvPr>
          <p:cNvSpPr>
            <a:spLocks noChangeArrowheads="1"/>
          </p:cNvSpPr>
          <p:nvPr/>
        </p:nvSpPr>
        <p:spPr bwMode="auto">
          <a:xfrm rot="19850995">
            <a:off x="3978393" y="1208226"/>
            <a:ext cx="339725" cy="2862761"/>
          </a:xfrm>
          <a:prstGeom prst="upArrow">
            <a:avLst>
              <a:gd name="adj1" fmla="val 50000"/>
              <a:gd name="adj2" fmla="val 100935"/>
            </a:avLst>
          </a:prstGeom>
          <a:solidFill>
            <a:srgbClr val="FFFF00"/>
          </a:solidFill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1" name="AutoShape 53">
            <a:extLst>
              <a:ext uri="{FF2B5EF4-FFF2-40B4-BE49-F238E27FC236}">
                <a16:creationId xmlns:a16="http://schemas.microsoft.com/office/drawing/2014/main" id="{5D19B2A4-F513-49B5-99B7-4FEFD6C9C3B5}"/>
              </a:ext>
            </a:extLst>
          </p:cNvPr>
          <p:cNvSpPr>
            <a:spLocks noChangeArrowheads="1"/>
          </p:cNvSpPr>
          <p:nvPr/>
        </p:nvSpPr>
        <p:spPr bwMode="auto">
          <a:xfrm rot="1752650">
            <a:off x="4886857" y="1286720"/>
            <a:ext cx="339725" cy="917871"/>
          </a:xfrm>
          <a:prstGeom prst="upArrow">
            <a:avLst>
              <a:gd name="adj1" fmla="val 50000"/>
              <a:gd name="adj2" fmla="val 100935"/>
            </a:avLst>
          </a:prstGeom>
          <a:solidFill>
            <a:srgbClr val="FFFF00"/>
          </a:solidFill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2" name="AutoShape 31">
            <a:extLst>
              <a:ext uri="{FF2B5EF4-FFF2-40B4-BE49-F238E27FC236}">
                <a16:creationId xmlns:a16="http://schemas.microsoft.com/office/drawing/2014/main" id="{5B269230-DB54-44DD-A4E3-E503F9064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460" y="1766476"/>
            <a:ext cx="3114494" cy="995551"/>
          </a:xfrm>
          <a:prstGeom prst="rect">
            <a:avLst/>
          </a:prstGeom>
          <a:solidFill>
            <a:schemeClr val="tx1"/>
          </a:solidFill>
          <a:ln w="28575">
            <a:solidFill>
              <a:srgbClr val="00B0F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Pre-Calculus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Regular or Honors (EWU)</a:t>
            </a:r>
          </a:p>
        </p:txBody>
      </p:sp>
      <p:sp>
        <p:nvSpPr>
          <p:cNvPr id="13" name="AutoShape 53">
            <a:extLst>
              <a:ext uri="{FF2B5EF4-FFF2-40B4-BE49-F238E27FC236}">
                <a16:creationId xmlns:a16="http://schemas.microsoft.com/office/drawing/2014/main" id="{0DB2775F-10A0-4E88-9D66-19C59568754F}"/>
              </a:ext>
            </a:extLst>
          </p:cNvPr>
          <p:cNvSpPr>
            <a:spLocks noChangeArrowheads="1"/>
          </p:cNvSpPr>
          <p:nvPr/>
        </p:nvSpPr>
        <p:spPr bwMode="auto">
          <a:xfrm rot="958223">
            <a:off x="4937829" y="2563902"/>
            <a:ext cx="339725" cy="1075936"/>
          </a:xfrm>
          <a:prstGeom prst="upArrow">
            <a:avLst>
              <a:gd name="adj1" fmla="val 50000"/>
              <a:gd name="adj2" fmla="val 100935"/>
            </a:avLst>
          </a:prstGeom>
          <a:solidFill>
            <a:srgbClr val="FFFF00"/>
          </a:solidFill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4" name="AutoShape 32">
            <a:extLst>
              <a:ext uri="{FF2B5EF4-FFF2-40B4-BE49-F238E27FC236}">
                <a16:creationId xmlns:a16="http://schemas.microsoft.com/office/drawing/2014/main" id="{88476820-D93B-4CA1-808C-731E7310E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2484" y="3285508"/>
            <a:ext cx="2000403" cy="731520"/>
          </a:xfrm>
          <a:prstGeom prst="rect">
            <a:avLst/>
          </a:prstGeom>
          <a:solidFill>
            <a:schemeClr val="tx1"/>
          </a:solidFill>
          <a:ln w="28575">
            <a:solidFill>
              <a:srgbClr val="3333CC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2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Regular or Honors</a:t>
            </a:r>
          </a:p>
        </p:txBody>
      </p:sp>
      <p:sp>
        <p:nvSpPr>
          <p:cNvPr id="15" name="AutoShape 52">
            <a:extLst>
              <a:ext uri="{FF2B5EF4-FFF2-40B4-BE49-F238E27FC236}">
                <a16:creationId xmlns:a16="http://schemas.microsoft.com/office/drawing/2014/main" id="{20FC4915-3B53-49A6-AB02-B843D7ADA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3388" y="4538969"/>
            <a:ext cx="1984248" cy="731520"/>
          </a:xfrm>
          <a:prstGeom prst="rect">
            <a:avLst/>
          </a:prstGeom>
          <a:solidFill>
            <a:schemeClr val="tx1"/>
          </a:solidFill>
          <a:ln w="28575">
            <a:solidFill>
              <a:srgbClr val="00FFFF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Intermediate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Math</a:t>
            </a:r>
          </a:p>
        </p:txBody>
      </p:sp>
      <p:sp>
        <p:nvSpPr>
          <p:cNvPr id="16" name="AutoShape 53">
            <a:extLst>
              <a:ext uri="{FF2B5EF4-FFF2-40B4-BE49-F238E27FC236}">
                <a16:creationId xmlns:a16="http://schemas.microsoft.com/office/drawing/2014/main" id="{587B0D32-E77F-4A29-B7D3-0D54A8563F8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667900" y="4254837"/>
            <a:ext cx="381932" cy="1371589"/>
          </a:xfrm>
          <a:prstGeom prst="upArrow">
            <a:avLst>
              <a:gd name="adj1" fmla="val 50000"/>
              <a:gd name="adj2" fmla="val 100935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7" name="AutoShape 53">
            <a:extLst>
              <a:ext uri="{FF2B5EF4-FFF2-40B4-BE49-F238E27FC236}">
                <a16:creationId xmlns:a16="http://schemas.microsoft.com/office/drawing/2014/main" id="{C335EDD3-AE93-4AA5-B6E5-CFE655598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2824" y="3904861"/>
            <a:ext cx="339725" cy="612741"/>
          </a:xfrm>
          <a:prstGeom prst="upArrow">
            <a:avLst>
              <a:gd name="adj1" fmla="val 50000"/>
              <a:gd name="adj2" fmla="val 100935"/>
            </a:avLst>
          </a:prstGeom>
          <a:solidFill>
            <a:srgbClr val="FFFF00"/>
          </a:solidFill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8" name="AutoShape 35">
            <a:extLst>
              <a:ext uri="{FF2B5EF4-FFF2-40B4-BE49-F238E27FC236}">
                <a16:creationId xmlns:a16="http://schemas.microsoft.com/office/drawing/2014/main" id="{E9A55E25-287A-4498-99B4-EA2E11CC2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1848" y="4393526"/>
            <a:ext cx="1981200" cy="731520"/>
          </a:xfrm>
          <a:prstGeom prst="rect">
            <a:avLst/>
          </a:prstGeom>
          <a:solidFill>
            <a:schemeClr val="tx1"/>
          </a:solidFill>
          <a:ln w="28575">
            <a:solidFill>
              <a:srgbClr val="FF00FF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Geometry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Regular or Honors</a:t>
            </a:r>
          </a:p>
        </p:txBody>
      </p:sp>
      <p:sp>
        <p:nvSpPr>
          <p:cNvPr id="19" name="AutoShape 53">
            <a:extLst>
              <a:ext uri="{FF2B5EF4-FFF2-40B4-BE49-F238E27FC236}">
                <a16:creationId xmlns:a16="http://schemas.microsoft.com/office/drawing/2014/main" id="{CC5A4372-B46D-4A22-8C76-BB2A0C04C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2585" y="5004666"/>
            <a:ext cx="339725" cy="706333"/>
          </a:xfrm>
          <a:prstGeom prst="upArrow">
            <a:avLst>
              <a:gd name="adj1" fmla="val 50000"/>
              <a:gd name="adj2" fmla="val 100935"/>
            </a:avLst>
          </a:prstGeom>
          <a:solidFill>
            <a:srgbClr val="FFFF00"/>
          </a:solidFill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eaVert"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20" name="AutoShape 29">
            <a:extLst>
              <a:ext uri="{FF2B5EF4-FFF2-40B4-BE49-F238E27FC236}">
                <a16:creationId xmlns:a16="http://schemas.microsoft.com/office/drawing/2014/main" id="{96F32859-0A8C-414D-AEFB-0CAEE2844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3527" y="5440929"/>
            <a:ext cx="1949671" cy="466623"/>
          </a:xfrm>
          <a:prstGeom prst="rect">
            <a:avLst/>
          </a:prstGeom>
          <a:solidFill>
            <a:schemeClr val="tx1"/>
          </a:solidFill>
          <a:ln w="28575">
            <a:solidFill>
              <a:srgbClr val="FF660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D879B2A4-5DDC-46F5-A319-71751DC94DEB}"/>
              </a:ext>
            </a:extLst>
          </p:cNvPr>
          <p:cNvSpPr txBox="1">
            <a:spLocks/>
          </p:cNvSpPr>
          <p:nvPr/>
        </p:nvSpPr>
        <p:spPr>
          <a:xfrm>
            <a:off x="0" y="284176"/>
            <a:ext cx="9143999" cy="7746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Math options</a:t>
            </a:r>
          </a:p>
        </p:txBody>
      </p:sp>
    </p:spTree>
    <p:extLst>
      <p:ext uri="{BB962C8B-B14F-4D97-AF65-F5344CB8AC3E}">
        <p14:creationId xmlns:p14="http://schemas.microsoft.com/office/powerpoint/2010/main" val="294859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164"/>
    </mc:Choice>
    <mc:Fallback xmlns="">
      <p:transition spd="slow" advTm="273164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49347" y="1201679"/>
            <a:ext cx="4375321" cy="3440768"/>
          </a:xfrm>
          <a:prstGeom prst="rect">
            <a:avLst/>
          </a:prstGeom>
          <a:solidFill>
            <a:schemeClr val="tx1"/>
          </a:solidFill>
          <a:ln w="28575">
            <a:solidFill>
              <a:srgbClr val="008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19075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Biology Honors</a:t>
            </a:r>
          </a:p>
          <a:p>
            <a:pPr marL="285750" indent="-219075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Chemistry</a:t>
            </a:r>
          </a:p>
          <a:p>
            <a:pPr marL="285750" indent="-219075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MESA Chemistry</a:t>
            </a:r>
          </a:p>
          <a:p>
            <a:pPr marL="285750" indent="-219075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Honors Chemistry</a:t>
            </a:r>
          </a:p>
          <a:p>
            <a:pPr marL="285750" indent="-219075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Physics 1</a:t>
            </a:r>
          </a:p>
          <a:p>
            <a:pPr marL="285750" indent="-219075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Honors Physics</a:t>
            </a:r>
          </a:p>
          <a:p>
            <a:pPr marL="285750" indent="-219075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Anatomy &amp; Physiology</a:t>
            </a:r>
          </a:p>
          <a:p>
            <a:pPr marL="285750" indent="-219075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Environmental Chemistry</a:t>
            </a:r>
          </a:p>
          <a:p>
            <a:pPr marL="285750" indent="-219075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Principles of Biomed Sci PLTW Year 1</a:t>
            </a:r>
          </a:p>
          <a:p>
            <a:pPr marL="285750" indent="-219075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 Body Systems PLTW Year 2</a:t>
            </a:r>
          </a:p>
          <a:p>
            <a:pPr marL="515938" indent="-222250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F35E86D-E423-4859-9986-54C76872D3F1}"/>
              </a:ext>
            </a:extLst>
          </p:cNvPr>
          <p:cNvSpPr txBox="1">
            <a:spLocks/>
          </p:cNvSpPr>
          <p:nvPr/>
        </p:nvSpPr>
        <p:spPr>
          <a:xfrm>
            <a:off x="0" y="284176"/>
            <a:ext cx="9143999" cy="7746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Science options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E8F0DF-3954-0E44-08D0-94EE908DD147}"/>
              </a:ext>
            </a:extLst>
          </p:cNvPr>
          <p:cNvSpPr/>
          <p:nvPr/>
        </p:nvSpPr>
        <p:spPr>
          <a:xfrm>
            <a:off x="5109296" y="1201678"/>
            <a:ext cx="3534100" cy="2165499"/>
          </a:xfrm>
          <a:prstGeom prst="rect">
            <a:avLst/>
          </a:prstGeom>
          <a:solidFill>
            <a:schemeClr val="tx1"/>
          </a:solidFill>
          <a:ln w="28575">
            <a:solidFill>
              <a:srgbClr val="00FFFF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22250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Biology</a:t>
            </a:r>
          </a:p>
          <a:p>
            <a:pPr marL="285750" indent="-222250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Chemistry</a:t>
            </a:r>
          </a:p>
          <a:p>
            <a:pPr marL="285750" indent="-222250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Computer Science</a:t>
            </a:r>
          </a:p>
          <a:p>
            <a:pPr marL="285750" indent="-222250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Environmental Science</a:t>
            </a:r>
          </a:p>
          <a:p>
            <a:pPr marL="285750" indent="-222250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Physics 1 Algebra-Based</a:t>
            </a:r>
          </a:p>
          <a:p>
            <a:pPr marL="285750" indent="-222250">
              <a:spcBef>
                <a:spcPts val="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Physics C Calculus-Based</a:t>
            </a:r>
          </a:p>
        </p:txBody>
      </p:sp>
    </p:spTree>
    <p:extLst>
      <p:ext uri="{BB962C8B-B14F-4D97-AF65-F5344CB8AC3E}">
        <p14:creationId xmlns:p14="http://schemas.microsoft.com/office/powerpoint/2010/main" val="900997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203"/>
    </mc:Choice>
    <mc:Fallback xmlns="">
      <p:transition spd="slow" advTm="73203"/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1_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23C66123ACF24BA3162296AA439486" ma:contentTypeVersion="17" ma:contentTypeDescription="Create a new document." ma:contentTypeScope="" ma:versionID="c3d11b6660dbd6329fcf876d388a26fa">
  <xsd:schema xmlns:xsd="http://www.w3.org/2001/XMLSchema" xmlns:xs="http://www.w3.org/2001/XMLSchema" xmlns:p="http://schemas.microsoft.com/office/2006/metadata/properties" xmlns:ns2="cc8138f6-91c1-45c8-a67c-c94e68640c36" xmlns:ns3="68cf2ead-aa63-42f5-813b-7bf97587cc9f" targetNamespace="http://schemas.microsoft.com/office/2006/metadata/properties" ma:root="true" ma:fieldsID="3ca6a4b08c7fd3bf02b4c129d1a09415" ns2:_="" ns3:_="">
    <xsd:import namespace="cc8138f6-91c1-45c8-a67c-c94e68640c36"/>
    <xsd:import namespace="68cf2ead-aa63-42f5-813b-7bf97587cc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8138f6-91c1-45c8-a67c-c94e68640c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0ba0a8c-2af6-4fb0-bdf4-68b57c8f574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cf2ead-aa63-42f5-813b-7bf97587cc9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f7abf26-7b64-4007-9495-80b652e819a1}" ma:internalName="TaxCatchAll" ma:showField="CatchAllData" ma:web="68cf2ead-aa63-42f5-813b-7bf97587cc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c8138f6-91c1-45c8-a67c-c94e68640c36">
      <Terms xmlns="http://schemas.microsoft.com/office/infopath/2007/PartnerControls"/>
    </lcf76f155ced4ddcb4097134ff3c332f>
    <TaxCatchAll xmlns="68cf2ead-aa63-42f5-813b-7bf97587cc9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77E9E5-9A5E-4030-A837-2B18B0DA37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8138f6-91c1-45c8-a67c-c94e68640c36"/>
    <ds:schemaRef ds:uri="68cf2ead-aa63-42f5-813b-7bf97587cc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69F71A5-4302-4066-8699-B09D04C8229A}">
  <ds:schemaRefs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68cf2ead-aa63-42f5-813b-7bf97587cc9f"/>
    <ds:schemaRef ds:uri="http://purl.org/dc/elements/1.1/"/>
    <ds:schemaRef ds:uri="cc8138f6-91c1-45c8-a67c-c94e68640c36"/>
    <ds:schemaRef ds:uri="http://purl.org/dc/dcmitype/"/>
    <ds:schemaRef ds:uri="http://www.w3.org/XML/1998/namespace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F764A84-FB9C-45FE-8533-B56A5FE2E44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0</TotalTime>
  <Words>996</Words>
  <Application>Microsoft Office PowerPoint</Application>
  <PresentationFormat>On-screen Show (4:3)</PresentationFormat>
  <Paragraphs>242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Gill Sans MT</vt:lpstr>
      <vt:lpstr>Gallery</vt:lpstr>
      <vt:lpstr>1_Gallery</vt:lpstr>
      <vt:lpstr>FALL 2024 Sophomore year REGISTRATION </vt:lpstr>
      <vt:lpstr>PowerPoint Presentation</vt:lpstr>
      <vt:lpstr>PowerPoint Presentation</vt:lpstr>
      <vt:lpstr>PowerPoint Presentation</vt:lpstr>
      <vt:lpstr>FALL 2024 CLASSES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CTE Applied Technology</vt:lpstr>
      <vt:lpstr>Cte business</vt:lpstr>
      <vt:lpstr>Cte family &amp; consumer science</vt:lpstr>
      <vt:lpstr>HUMANITIES</vt:lpstr>
      <vt:lpstr>MUSIC</vt:lpstr>
      <vt:lpstr>THEATRE</vt:lpstr>
      <vt:lpstr>WORLD LANGUAGES</vt:lpstr>
      <vt:lpstr>SPECIAL ELECTIVE PROGRAMS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2018-01-16T15:23:48Z</dcterms:created>
  <dcterms:modified xsi:type="dcterms:W3CDTF">2024-01-02T22:02:46Z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0x010100AD23C66123ACF24BA3162296AA439486</vt:lpwstr>
  </property>
  <property fmtid="{D5CDD505-2E9C-101B-9397-08002B2CF9AE}" pid="3" name="MediaServiceImageTags">
    <vt:lpwstr/>
  </property>
</Properties>
</file>